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14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1143000" y="685800"/>
            <a:ext cx="4572000" cy="3429000"/>
          </a:xfrm>
          <a:prstGeom prst="rect">
            <a:avLst/>
          </a:prstGeom>
        </p:spPr>
        <p:txBody>
          <a:bodyPr/>
          <a:lstStyle/>
          <a:p>
            <a:endParaRPr/>
          </a:p>
        </p:txBody>
      </p:sp>
      <p:sp>
        <p:nvSpPr>
          <p:cNvPr id="154" name="Shape 15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39571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pPr defTabSz="914400">
              <a:lnSpc>
                <a:spcPct val="100000"/>
              </a:lnSpc>
              <a:defRPr sz="1200" b="1">
                <a:latin typeface="Calibri"/>
                <a:ea typeface="Calibri"/>
                <a:cs typeface="Calibri"/>
                <a:sym typeface="Calibri"/>
              </a:defRPr>
            </a:pPr>
            <a:r>
              <a:t>Key Message(s):</a:t>
            </a:r>
          </a:p>
          <a:p>
            <a:pPr defTabSz="914400">
              <a:lnSpc>
                <a:spcPct val="100000"/>
              </a:lnSpc>
              <a:defRPr sz="1200">
                <a:latin typeface="Calibri"/>
                <a:ea typeface="Calibri"/>
                <a:cs typeface="Calibri"/>
                <a:sym typeface="Calibri"/>
              </a:defRPr>
            </a:pPr>
            <a:r>
              <a:t>Review the Agenda.</a:t>
            </a:r>
          </a:p>
          <a:p>
            <a:pPr defTabSz="914400">
              <a:lnSpc>
                <a:spcPct val="100000"/>
              </a:lnSpc>
              <a:defRPr sz="1200" b="1">
                <a:latin typeface="Calibri"/>
                <a:ea typeface="Calibri"/>
                <a:cs typeface="Calibri"/>
                <a:sym typeface="Calibri"/>
              </a:defRPr>
            </a:pPr>
            <a:endParaRPr/>
          </a:p>
          <a:p>
            <a:pPr defTabSz="914400">
              <a:lnSpc>
                <a:spcPct val="100000"/>
              </a:lnSpc>
              <a:defRPr sz="1200" b="1">
                <a:latin typeface="Calibri"/>
                <a:ea typeface="Calibri"/>
                <a:cs typeface="Calibri"/>
                <a:sym typeface="Calibri"/>
              </a:defRPr>
            </a:pPr>
            <a:r>
              <a:t>Additional Information:</a:t>
            </a:r>
          </a:p>
          <a:p>
            <a:pPr lvl="1" indent="457200" defTabSz="914400">
              <a:lnSpc>
                <a:spcPct val="100000"/>
              </a:lnSpc>
              <a:defRPr sz="1200">
                <a:latin typeface="Calibri"/>
                <a:ea typeface="Calibri"/>
                <a:cs typeface="Calibri"/>
                <a:sym typeface="Calibri"/>
              </a:defRPr>
            </a:pPr>
            <a:r>
              <a:t>This is just a brief reminder of where you are in the course. It will also help participants to know what is coming up.</a:t>
            </a:r>
          </a:p>
        </p:txBody>
      </p:sp>
    </p:spTree>
    <p:extLst>
      <p:ext uri="{BB962C8B-B14F-4D97-AF65-F5344CB8AC3E}">
        <p14:creationId xmlns:p14="http://schemas.microsoft.com/office/powerpoint/2010/main" val="697843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ver Slide_Top">
    <p:bg>
      <p:bgPr>
        <a:solidFill>
          <a:srgbClr val="FFFFFF"/>
        </a:solidFill>
        <a:effectLst/>
      </p:bgPr>
    </p:bg>
    <p:spTree>
      <p:nvGrpSpPr>
        <p:cNvPr id="1" name=""/>
        <p:cNvGrpSpPr/>
        <p:nvPr/>
      </p:nvGrpSpPr>
      <p:grpSpPr>
        <a:xfrm>
          <a:off x="0" y="0"/>
          <a:ext cx="0" cy="0"/>
          <a:chOff x="0" y="0"/>
          <a:chExt cx="0" cy="0"/>
        </a:xfrm>
      </p:grpSpPr>
      <p:pic>
        <p:nvPicPr>
          <p:cNvPr id="117" name="image2.jpg"/>
          <p:cNvPicPr>
            <a:picLocks noChangeAspect="1"/>
          </p:cNvPicPr>
          <p:nvPr/>
        </p:nvPicPr>
        <p:blipFill>
          <a:blip r:embed="rId2">
            <a:extLst/>
          </a:blip>
          <a:stretch>
            <a:fillRect/>
          </a:stretch>
        </p:blipFill>
        <p:spPr>
          <a:xfrm>
            <a:off x="-1" y="1219199"/>
            <a:ext cx="13004801" cy="7315201"/>
          </a:xfrm>
          <a:prstGeom prst="rect">
            <a:avLst/>
          </a:prstGeom>
          <a:ln w="12700">
            <a:miter lim="400000"/>
          </a:ln>
        </p:spPr>
      </p:pic>
      <p:sp>
        <p:nvSpPr>
          <p:cNvPr id="118" name="Shape 118"/>
          <p:cNvSpPr>
            <a:spLocks noGrp="1"/>
          </p:cNvSpPr>
          <p:nvPr>
            <p:ph type="title"/>
          </p:nvPr>
        </p:nvSpPr>
        <p:spPr>
          <a:xfrm>
            <a:off x="650242" y="4350801"/>
            <a:ext cx="5773138" cy="1063414"/>
          </a:xfrm>
          <a:prstGeom prst="rect">
            <a:avLst/>
          </a:prstGeom>
        </p:spPr>
        <p:txBody>
          <a:bodyPr lIns="0" tIns="0" rIns="0" bIns="0" anchor="b"/>
          <a:lstStyle>
            <a:lvl1pPr algn="l" defTabSz="1300480">
              <a:defRPr sz="5000">
                <a:solidFill>
                  <a:srgbClr val="A5A5A5"/>
                </a:solidFill>
                <a:latin typeface="Calibri Light"/>
                <a:ea typeface="Calibri Light"/>
                <a:cs typeface="Calibri Light"/>
                <a:sym typeface="Calibri Light"/>
              </a:defRPr>
            </a:lvl1pPr>
          </a:lstStyle>
          <a:p>
            <a:r>
              <a:t>Title Text</a:t>
            </a:r>
          </a:p>
        </p:txBody>
      </p:sp>
      <p:sp>
        <p:nvSpPr>
          <p:cNvPr id="119" name="Shape 119"/>
          <p:cNvSpPr>
            <a:spLocks noGrp="1"/>
          </p:cNvSpPr>
          <p:nvPr>
            <p:ph type="body" sz="quarter" idx="1"/>
          </p:nvPr>
        </p:nvSpPr>
        <p:spPr>
          <a:xfrm>
            <a:off x="650240" y="5492908"/>
            <a:ext cx="5773138" cy="498734"/>
          </a:xfrm>
          <a:prstGeom prst="rect">
            <a:avLst/>
          </a:prstGeom>
        </p:spPr>
        <p:txBody>
          <a:bodyPr lIns="48767" tIns="48767" rIns="48767" bIns="48767" anchor="t"/>
          <a:lstStyle>
            <a:lvl1pPr marL="0" indent="0" defTabSz="1300480">
              <a:spcBef>
                <a:spcPts val="0"/>
              </a:spcBef>
              <a:buSzTx/>
              <a:buNone/>
              <a:defRPr sz="2800">
                <a:solidFill>
                  <a:srgbClr val="A5A5A5"/>
                </a:solidFill>
                <a:latin typeface="Calibri Light"/>
                <a:ea typeface="Calibri Light"/>
                <a:cs typeface="Calibri Light"/>
                <a:sym typeface="Calibri Light"/>
              </a:defRPr>
            </a:lvl1pPr>
            <a:lvl2pPr marL="777239" indent="-320039" defTabSz="1300480">
              <a:spcBef>
                <a:spcPts val="0"/>
              </a:spcBef>
              <a:buSzPct val="100000"/>
              <a:defRPr sz="2800">
                <a:solidFill>
                  <a:srgbClr val="A5A5A5"/>
                </a:solidFill>
                <a:latin typeface="Calibri Light"/>
                <a:ea typeface="Calibri Light"/>
                <a:cs typeface="Calibri Light"/>
                <a:sym typeface="Calibri Light"/>
              </a:defRPr>
            </a:lvl2pPr>
            <a:lvl3pPr marL="1234439" indent="-320039" defTabSz="1300480">
              <a:spcBef>
                <a:spcPts val="0"/>
              </a:spcBef>
              <a:buSzPct val="100000"/>
              <a:defRPr sz="2800">
                <a:solidFill>
                  <a:srgbClr val="A5A5A5"/>
                </a:solidFill>
                <a:latin typeface="Calibri Light"/>
                <a:ea typeface="Calibri Light"/>
                <a:cs typeface="Calibri Light"/>
                <a:sym typeface="Calibri Light"/>
              </a:defRPr>
            </a:lvl3pPr>
            <a:lvl4pPr marL="1691639" indent="-320039" defTabSz="1300480">
              <a:spcBef>
                <a:spcPts val="0"/>
              </a:spcBef>
              <a:buSzPct val="100000"/>
              <a:defRPr sz="2800">
                <a:solidFill>
                  <a:srgbClr val="A5A5A5"/>
                </a:solidFill>
                <a:latin typeface="Calibri Light"/>
                <a:ea typeface="Calibri Light"/>
                <a:cs typeface="Calibri Light"/>
                <a:sym typeface="Calibri Light"/>
              </a:defRPr>
            </a:lvl4pPr>
            <a:lvl5pPr marL="2148839" indent="-320039" defTabSz="1300480">
              <a:spcBef>
                <a:spcPts val="0"/>
              </a:spcBef>
              <a:buSzPct val="100000"/>
              <a:defRPr sz="2800">
                <a:solidFill>
                  <a:srgbClr val="A5A5A5"/>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pic>
        <p:nvPicPr>
          <p:cNvPr id="120" name="image3.png"/>
          <p:cNvPicPr>
            <a:picLocks noChangeAspect="1"/>
          </p:cNvPicPr>
          <p:nvPr/>
        </p:nvPicPr>
        <p:blipFill>
          <a:blip r:embed="rId3">
            <a:extLst/>
          </a:blip>
          <a:stretch>
            <a:fillRect/>
          </a:stretch>
        </p:blipFill>
        <p:spPr>
          <a:xfrm>
            <a:off x="666044" y="1682847"/>
            <a:ext cx="6461442" cy="777729"/>
          </a:xfrm>
          <a:prstGeom prst="rect">
            <a:avLst/>
          </a:prstGeom>
          <a:ln w="12700">
            <a:miter lim="400000"/>
          </a:ln>
        </p:spPr>
      </p:pic>
      <p:grpSp>
        <p:nvGrpSpPr>
          <p:cNvPr id="123" name="Group 123"/>
          <p:cNvGrpSpPr/>
          <p:nvPr/>
        </p:nvGrpSpPr>
        <p:grpSpPr>
          <a:xfrm>
            <a:off x="8047070" y="2623925"/>
            <a:ext cx="4372473" cy="2197803"/>
            <a:chOff x="0" y="0"/>
            <a:chExt cx="4372472" cy="2197802"/>
          </a:xfrm>
        </p:grpSpPr>
        <p:sp>
          <p:nvSpPr>
            <p:cNvPr id="121" name="Shape 121"/>
            <p:cNvSpPr/>
            <p:nvPr/>
          </p:nvSpPr>
          <p:spPr>
            <a:xfrm>
              <a:off x="657903" y="-1"/>
              <a:ext cx="2863897" cy="2197804"/>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00A000"/>
            </a:solidFill>
            <a:ln w="12700" cap="flat">
              <a:noFill/>
              <a:miter lim="400000"/>
            </a:ln>
            <a:effectLst/>
          </p:spPr>
          <p:txBody>
            <a:bodyPr wrap="square" lIns="48767" tIns="48767" rIns="48767" bIns="48767" numCol="1" anchor="ctr">
              <a:noAutofit/>
            </a:bodyPr>
            <a:lstStyle/>
            <a:p>
              <a:pPr defTabSz="1300480">
                <a:defRPr sz="2400">
                  <a:latin typeface="Calibri"/>
                  <a:ea typeface="Calibri"/>
                  <a:cs typeface="Calibri"/>
                  <a:sym typeface="Calibri"/>
                </a:defRPr>
              </a:pPr>
              <a:endParaRPr/>
            </a:p>
          </p:txBody>
        </p:sp>
        <p:pic>
          <p:nvPicPr>
            <p:cNvPr id="122" name="image4.png"/>
            <p:cNvPicPr>
              <a:picLocks noChangeAspect="1"/>
            </p:cNvPicPr>
            <p:nvPr/>
          </p:nvPicPr>
          <p:blipFill>
            <a:blip r:embed="rId4">
              <a:extLst/>
            </a:blip>
            <a:stretch>
              <a:fillRect/>
            </a:stretch>
          </p:blipFill>
          <p:spPr>
            <a:xfrm>
              <a:off x="0" y="896265"/>
              <a:ext cx="4372473" cy="268801"/>
            </a:xfrm>
            <a:prstGeom prst="rect">
              <a:avLst/>
            </a:prstGeom>
            <a:ln w="12700" cap="flat">
              <a:noFill/>
              <a:miter lim="400000"/>
            </a:ln>
            <a:effectLst/>
          </p:spPr>
        </p:pic>
      </p:grpSp>
      <p:pic>
        <p:nvPicPr>
          <p:cNvPr id="124" name="image5.png"/>
          <p:cNvPicPr>
            <a:picLocks noChangeAspect="1"/>
          </p:cNvPicPr>
          <p:nvPr/>
        </p:nvPicPr>
        <p:blipFill>
          <a:blip r:embed="rId5">
            <a:extLst/>
          </a:blip>
          <a:stretch>
            <a:fillRect/>
          </a:stretch>
        </p:blipFill>
        <p:spPr>
          <a:xfrm>
            <a:off x="5698559" y="7862400"/>
            <a:ext cx="6681601" cy="244053"/>
          </a:xfrm>
          <a:prstGeom prst="rect">
            <a:avLst/>
          </a:prstGeom>
          <a:ln w="12700">
            <a:miter lim="400000"/>
          </a:ln>
        </p:spPr>
      </p:pic>
      <p:sp>
        <p:nvSpPr>
          <p:cNvPr id="125" name="Shape 125"/>
          <p:cNvSpPr/>
          <p:nvPr/>
        </p:nvSpPr>
        <p:spPr>
          <a:xfrm>
            <a:off x="7121310" y="5307003"/>
            <a:ext cx="556503" cy="650380"/>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FFC000"/>
          </a:solidFill>
          <a:ln w="12700">
            <a:miter lim="400000"/>
          </a:ln>
        </p:spPr>
        <p:txBody>
          <a:bodyPr lIns="48767" tIns="48767" rIns="48767" bIns="48767"/>
          <a:lstStyle/>
          <a:p>
            <a:pPr algn="l" defTabSz="1300480">
              <a:defRPr sz="2400">
                <a:solidFill>
                  <a:srgbClr val="FF9900"/>
                </a:solidFill>
                <a:latin typeface="Calibri"/>
                <a:ea typeface="Calibri"/>
                <a:cs typeface="Calibri"/>
                <a:sym typeface="Calibri"/>
              </a:defRPr>
            </a:pPr>
            <a:endParaRPr/>
          </a:p>
        </p:txBody>
      </p:sp>
      <p:sp>
        <p:nvSpPr>
          <p:cNvPr id="126" name="Shape 126"/>
          <p:cNvSpPr/>
          <p:nvPr/>
        </p:nvSpPr>
        <p:spPr>
          <a:xfrm>
            <a:off x="8885153" y="4966285"/>
            <a:ext cx="417288" cy="48768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FFC000"/>
          </a:solidFill>
          <a:ln w="12700">
            <a:miter lim="400000"/>
          </a:ln>
        </p:spPr>
        <p:txBody>
          <a:bodyPr lIns="48767" tIns="48767" rIns="48767" bIns="48767"/>
          <a:lstStyle/>
          <a:p>
            <a:pPr algn="l" defTabSz="1300480">
              <a:defRPr sz="2400">
                <a:solidFill>
                  <a:srgbClr val="FF9900"/>
                </a:solidFill>
                <a:latin typeface="Calibri"/>
                <a:ea typeface="Calibri"/>
                <a:cs typeface="Calibri"/>
                <a:sym typeface="Calibri"/>
              </a:defRPr>
            </a:pPr>
            <a:endParaRPr/>
          </a:p>
        </p:txBody>
      </p:sp>
      <p:sp>
        <p:nvSpPr>
          <p:cNvPr id="127" name="Shape 127"/>
          <p:cNvSpPr/>
          <p:nvPr/>
        </p:nvSpPr>
        <p:spPr>
          <a:xfrm>
            <a:off x="10509782" y="4603893"/>
            <a:ext cx="333832" cy="390145"/>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FFC000"/>
          </a:solidFill>
          <a:ln w="12700">
            <a:miter lim="400000"/>
          </a:ln>
        </p:spPr>
        <p:txBody>
          <a:bodyPr lIns="48767" tIns="48767" rIns="48767" bIns="48767"/>
          <a:lstStyle/>
          <a:p>
            <a:pPr algn="l" defTabSz="1300480">
              <a:defRPr sz="2400">
                <a:solidFill>
                  <a:srgbClr val="FF9900"/>
                </a:solidFill>
                <a:latin typeface="Calibri"/>
                <a:ea typeface="Calibri"/>
                <a:cs typeface="Calibri"/>
                <a:sym typeface="Calibri"/>
              </a:defRPr>
            </a:pPr>
            <a:endParaRPr/>
          </a:p>
        </p:txBody>
      </p:sp>
      <p:sp>
        <p:nvSpPr>
          <p:cNvPr id="128" name="Shape 128"/>
          <p:cNvSpPr>
            <a:spLocks noGrp="1"/>
          </p:cNvSpPr>
          <p:nvPr>
            <p:ph type="sldNum" sz="quarter" idx="2"/>
          </p:nvPr>
        </p:nvSpPr>
        <p:spPr>
          <a:xfrm>
            <a:off x="6285653" y="7802457"/>
            <a:ext cx="3034455" cy="393701"/>
          </a:xfrm>
          <a:prstGeom prst="rect">
            <a:avLst/>
          </a:prstGeom>
        </p:spPr>
        <p:txBody>
          <a:bodyPr lIns="48767" tIns="48767" rIns="48767" bIns="48767" anchor="ctr"/>
          <a:lstStyle>
            <a:lvl1pPr algn="r" defTabSz="130048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able">
    <p:bg>
      <p:bgPr>
        <a:solidFill>
          <a:srgbClr val="FFFFFF"/>
        </a:solidFill>
        <a:effectLst/>
      </p:bgPr>
    </p:bg>
    <p:spTree>
      <p:nvGrpSpPr>
        <p:cNvPr id="1" name=""/>
        <p:cNvGrpSpPr/>
        <p:nvPr/>
      </p:nvGrpSpPr>
      <p:grpSpPr>
        <a:xfrm>
          <a:off x="0" y="0"/>
          <a:ext cx="0" cy="0"/>
          <a:chOff x="0" y="0"/>
          <a:chExt cx="0" cy="0"/>
        </a:xfrm>
      </p:grpSpPr>
      <p:pic>
        <p:nvPicPr>
          <p:cNvPr id="135" name="image1.jpeg"/>
          <p:cNvPicPr>
            <a:picLocks noChangeAspect="1"/>
          </p:cNvPicPr>
          <p:nvPr/>
        </p:nvPicPr>
        <p:blipFill>
          <a:blip r:embed="rId2">
            <a:extLst/>
          </a:blip>
          <a:stretch>
            <a:fillRect/>
          </a:stretch>
        </p:blipFill>
        <p:spPr>
          <a:xfrm>
            <a:off x="-1" y="8495375"/>
            <a:ext cx="13004801" cy="1270925"/>
          </a:xfrm>
          <a:prstGeom prst="rect">
            <a:avLst/>
          </a:prstGeom>
          <a:ln w="12700">
            <a:miter lim="400000"/>
          </a:ln>
        </p:spPr>
      </p:pic>
      <p:sp>
        <p:nvSpPr>
          <p:cNvPr id="136" name="Shape 136"/>
          <p:cNvSpPr/>
          <p:nvPr/>
        </p:nvSpPr>
        <p:spPr>
          <a:xfrm>
            <a:off x="-32196" y="1566042"/>
            <a:ext cx="12440100" cy="1"/>
          </a:xfrm>
          <a:prstGeom prst="line">
            <a:avLst/>
          </a:prstGeom>
          <a:solidFill>
            <a:srgbClr val="66AA44"/>
          </a:solidFill>
          <a:ln w="3175">
            <a:solidFill>
              <a:srgbClr val="FF9900"/>
            </a:solidFill>
          </a:ln>
        </p:spPr>
        <p:txBody>
          <a:bodyPr lIns="48767" tIns="48767" rIns="48767" bIns="48767"/>
          <a:lstStyle/>
          <a:p>
            <a:pPr algn="l" defTabSz="1300480">
              <a:defRPr sz="2400">
                <a:solidFill>
                  <a:srgbClr val="000000"/>
                </a:solidFill>
                <a:latin typeface="Calibri"/>
                <a:ea typeface="Calibri"/>
                <a:cs typeface="Calibri"/>
                <a:sym typeface="Calibri"/>
              </a:defRPr>
            </a:pPr>
            <a:endParaRPr/>
          </a:p>
        </p:txBody>
      </p:sp>
      <p:sp>
        <p:nvSpPr>
          <p:cNvPr id="137" name="Shape 137"/>
          <p:cNvSpPr>
            <a:spLocks noGrp="1"/>
          </p:cNvSpPr>
          <p:nvPr>
            <p:ph type="title"/>
          </p:nvPr>
        </p:nvSpPr>
        <p:spPr>
          <a:xfrm>
            <a:off x="126154" y="241299"/>
            <a:ext cx="8472860" cy="746289"/>
          </a:xfrm>
          <a:prstGeom prst="rect">
            <a:avLst/>
          </a:prstGeom>
        </p:spPr>
        <p:txBody>
          <a:bodyPr lIns="0" tIns="0" rIns="0" bIns="0" anchor="b"/>
          <a:lstStyle>
            <a:lvl1pPr algn="l" defTabSz="1300480">
              <a:lnSpc>
                <a:spcPct val="95000"/>
              </a:lnSpc>
              <a:defRPr sz="4400" b="1">
                <a:solidFill>
                  <a:srgbClr val="FF9900"/>
                </a:solidFill>
                <a:latin typeface="Calibri"/>
                <a:ea typeface="Calibri"/>
                <a:cs typeface="Calibri"/>
                <a:sym typeface="Calibri"/>
              </a:defRPr>
            </a:lvl1pPr>
          </a:lstStyle>
          <a:p>
            <a:r>
              <a:t>Title Text</a:t>
            </a:r>
          </a:p>
        </p:txBody>
      </p:sp>
      <p:sp>
        <p:nvSpPr>
          <p:cNvPr id="138" name="Shape 138"/>
          <p:cNvSpPr>
            <a:spLocks noGrp="1"/>
          </p:cNvSpPr>
          <p:nvPr>
            <p:ph type="sldNum" sz="quarter" idx="2"/>
          </p:nvPr>
        </p:nvSpPr>
        <p:spPr>
          <a:xfrm>
            <a:off x="12304396" y="8155093"/>
            <a:ext cx="294009" cy="298028"/>
          </a:xfrm>
          <a:prstGeom prst="rect">
            <a:avLst/>
          </a:prstGeom>
        </p:spPr>
        <p:txBody>
          <a:bodyPr lIns="47413" tIns="47413" rIns="47413" bIns="47413" anchor="b"/>
          <a:lstStyle>
            <a:lvl1pPr algn="r" defTabSz="1300480">
              <a:defRPr sz="1400">
                <a:solidFill>
                  <a:srgbClr val="000000"/>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45" name="Shape 145"/>
          <p:cNvSpPr>
            <a:spLocks noGrp="1"/>
          </p:cNvSpPr>
          <p:nvPr>
            <p:ph type="body" idx="1"/>
          </p:nvPr>
        </p:nvSpPr>
        <p:spPr>
          <a:xfrm>
            <a:off x="460586" y="2214880"/>
            <a:ext cx="11982029" cy="6861388"/>
          </a:xfrm>
          <a:prstGeom prst="rect">
            <a:avLst/>
          </a:prstGeom>
        </p:spPr>
        <p:txBody>
          <a:bodyPr lIns="63217" tIns="63217" rIns="63217" bIns="63217" anchor="t"/>
          <a:lstStyle>
            <a:lvl1pPr marL="310242" indent="-310242" defTabSz="1300480">
              <a:lnSpc>
                <a:spcPct val="90000"/>
              </a:lnSpc>
              <a:spcBef>
                <a:spcPts val="1400"/>
              </a:spcBef>
              <a:buSzPct val="100000"/>
              <a:buFont typeface="Arial"/>
              <a:defRPr>
                <a:solidFill>
                  <a:srgbClr val="000000"/>
                </a:solidFill>
                <a:latin typeface="Calibri"/>
                <a:ea typeface="Calibri"/>
                <a:cs typeface="Calibri"/>
                <a:sym typeface="Calibri"/>
              </a:defRPr>
            </a:lvl1pPr>
            <a:lvl2pPr marL="819150" indent="-361950" defTabSz="1300480">
              <a:lnSpc>
                <a:spcPct val="90000"/>
              </a:lnSpc>
              <a:spcBef>
                <a:spcPts val="1400"/>
              </a:spcBef>
              <a:buSzPct val="100000"/>
              <a:buFont typeface="Arial"/>
              <a:defRPr>
                <a:solidFill>
                  <a:srgbClr val="000000"/>
                </a:solidFill>
                <a:latin typeface="Calibri"/>
                <a:ea typeface="Calibri"/>
                <a:cs typeface="Calibri"/>
                <a:sym typeface="Calibri"/>
              </a:defRPr>
            </a:lvl2pPr>
            <a:lvl3pPr marL="1348739" indent="-434339" defTabSz="1300480">
              <a:lnSpc>
                <a:spcPct val="90000"/>
              </a:lnSpc>
              <a:spcBef>
                <a:spcPts val="1400"/>
              </a:spcBef>
              <a:buSzPct val="100000"/>
              <a:buFont typeface="Arial"/>
              <a:defRPr>
                <a:solidFill>
                  <a:srgbClr val="000000"/>
                </a:solidFill>
                <a:latin typeface="Calibri"/>
                <a:ea typeface="Calibri"/>
                <a:cs typeface="Calibri"/>
                <a:sym typeface="Calibri"/>
              </a:defRPr>
            </a:lvl3pPr>
            <a:lvl4pPr marL="1854200" indent="-482600" defTabSz="1300480">
              <a:lnSpc>
                <a:spcPct val="90000"/>
              </a:lnSpc>
              <a:spcBef>
                <a:spcPts val="1400"/>
              </a:spcBef>
              <a:buSzPct val="100000"/>
              <a:buFont typeface="Arial"/>
              <a:defRPr>
                <a:solidFill>
                  <a:srgbClr val="000000"/>
                </a:solidFill>
                <a:latin typeface="Calibri"/>
                <a:ea typeface="Calibri"/>
                <a:cs typeface="Calibri"/>
                <a:sym typeface="Calibri"/>
              </a:defRPr>
            </a:lvl4pPr>
            <a:lvl5pPr marL="2311400" indent="-482600" defTabSz="1300480">
              <a:lnSpc>
                <a:spcPct val="90000"/>
              </a:lnSpc>
              <a:spcBef>
                <a:spcPts val="1400"/>
              </a:spcBef>
              <a:buSzPct val="100000"/>
              <a:buFont typeface="Arial"/>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6" name="Shape 146"/>
          <p:cNvSpPr>
            <a:spLocks noGrp="1"/>
          </p:cNvSpPr>
          <p:nvPr>
            <p:ph type="title"/>
          </p:nvPr>
        </p:nvSpPr>
        <p:spPr>
          <a:xfrm>
            <a:off x="564707" y="326424"/>
            <a:ext cx="11918548" cy="1383796"/>
          </a:xfrm>
          <a:prstGeom prst="rect">
            <a:avLst/>
          </a:prstGeom>
        </p:spPr>
        <p:txBody>
          <a:bodyPr lIns="0" tIns="0" rIns="0" bIns="0" anchor="b"/>
          <a:lstStyle>
            <a:lvl1pPr algn="l" defTabSz="1300480">
              <a:lnSpc>
                <a:spcPct val="90000"/>
              </a:lnSpc>
              <a:defRPr sz="6200">
                <a:solidFill>
                  <a:srgbClr val="000000"/>
                </a:solidFill>
                <a:latin typeface="Calibri Light"/>
                <a:ea typeface="Calibri Light"/>
                <a:cs typeface="Calibri Light"/>
                <a:sym typeface="Calibri Light"/>
              </a:defRPr>
            </a:lvl1pPr>
          </a:lstStyle>
          <a:p>
            <a:r>
              <a:t>Title Text</a:t>
            </a:r>
          </a:p>
        </p:txBody>
      </p:sp>
      <p:sp>
        <p:nvSpPr>
          <p:cNvPr id="147" name="Shape 147"/>
          <p:cNvSpPr>
            <a:spLocks noGrp="1"/>
          </p:cNvSpPr>
          <p:nvPr>
            <p:ph type="sldNum" sz="quarter" idx="2"/>
          </p:nvPr>
        </p:nvSpPr>
        <p:spPr>
          <a:xfrm>
            <a:off x="10189352" y="9261404"/>
            <a:ext cx="462432" cy="485649"/>
          </a:xfrm>
          <a:prstGeom prst="rect">
            <a:avLst/>
          </a:prstGeom>
        </p:spPr>
        <p:txBody>
          <a:bodyPr lIns="65023" tIns="65023" rIns="65023" bIns="65023"/>
          <a:lstStyle>
            <a:lvl1pPr algn="l" defTabSz="1300480">
              <a:defRPr sz="2400">
                <a:solidFill>
                  <a:srgbClr val="000000"/>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06400"/>
            <a:ext cx="11099800" cy="2120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456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hyperlink" Target="http://scikit-learn.org/stable/modules/tree.html#tree"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hyperlink" Target="http://scikit-learn.org/stable/auto_examples/tree/plot_tree_regression.html#sphx-glr-auto-examples-tree-plot-tree-regression-py" TargetMode="Externa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hyperlink" Target="http://www.simafore.com/blog/bid/56752/3-checks-to-prevent-abuse-of-regression-models"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www.brighthubpm.com/project-planning/106000-advantages-of-decision-tree-analysis/" TargetMode="External"/><Relationship Id="rId2" Type="http://schemas.openxmlformats.org/officeDocument/2006/relationships/hyperlink" Target="http://www.brighthubpm.com/resource-management/96340-sample-of-a-decision-making-tree/"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hyperlink" Target="http://machinelearningmastery.com/machine-learning-ensembles-with-r/"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http://blog.yhat.com/posts/random-forests-in-python.html"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www.ke.tu-darmstadt.de/lehre/archiv/ws0809/mldm/dt.pdf" TargetMode="External"/><Relationship Id="rId2" Type="http://schemas.openxmlformats.org/officeDocument/2006/relationships/hyperlink" Target="https://engineering.purdue.edu/kak/Tutorials/DecisionTreeClassifiers.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xfrm>
            <a:off x="650239" y="4429495"/>
            <a:ext cx="7172221" cy="1063414"/>
          </a:xfrm>
          <a:prstGeom prst="rect">
            <a:avLst/>
          </a:prstGeom>
        </p:spPr>
        <p:txBody>
          <a:bodyPr>
            <a:normAutofit/>
          </a:bodyPr>
          <a:lstStyle>
            <a:lvl1pPr defTabSz="611225">
              <a:defRPr sz="3196">
                <a:solidFill>
                  <a:srgbClr val="000000"/>
                </a:solidFill>
              </a:defRPr>
            </a:lvl1pPr>
          </a:lstStyle>
          <a:p>
            <a:r>
              <a:rPr lang="en-US" dirty="0"/>
              <a:t>Supervised Classification </a:t>
            </a:r>
            <a:br>
              <a:rPr lang="en-US" dirty="0"/>
            </a:br>
            <a:r>
              <a:rPr dirty="0"/>
              <a:t>		</a:t>
            </a:r>
            <a:r>
              <a:rPr lang="en-US" dirty="0"/>
              <a:t>Decision Tree and </a:t>
            </a:r>
            <a:r>
              <a:rPr lang="en-US" dirty="0" err="1"/>
              <a:t>RandomForest</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xfrm>
            <a:off x="380154" y="406399"/>
            <a:ext cx="10293375" cy="1006589"/>
          </a:xfrm>
          <a:prstGeom prst="rect">
            <a:avLst/>
          </a:prstGeom>
        </p:spPr>
        <p:txBody>
          <a:bodyPr/>
          <a:lstStyle>
            <a:lvl1pPr defTabSz="1014374">
              <a:defRPr sz="3432"/>
            </a:lvl1pPr>
          </a:lstStyle>
          <a:p>
            <a:r>
              <a:t>Understanding by implementing : Decision Tree- Classification</a:t>
            </a:r>
          </a:p>
        </p:txBody>
      </p:sp>
      <p:sp>
        <p:nvSpPr>
          <p:cNvPr id="261" name="Shape 261"/>
          <p:cNvSpPr/>
          <p:nvPr/>
        </p:nvSpPr>
        <p:spPr>
          <a:xfrm>
            <a:off x="804274" y="4000499"/>
            <a:ext cx="11151201" cy="685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u="sng">
                <a:solidFill>
                  <a:srgbClr val="000000"/>
                </a:solidFill>
                <a:hlinkClick r:id="rId2"/>
              </a:defRPr>
            </a:lvl1pPr>
          </a:lstStyle>
          <a:p>
            <a:pPr>
              <a:defRPr u="none"/>
            </a:pPr>
            <a:r>
              <a:rPr u="sng">
                <a:hlinkClick r:id="rId2"/>
              </a:rPr>
              <a:t>http://scikit-learn.org/stable/modules/tree.html#tree</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xfrm>
            <a:off x="126154" y="241299"/>
            <a:ext cx="10384260" cy="1161519"/>
          </a:xfrm>
          <a:prstGeom prst="rect">
            <a:avLst/>
          </a:prstGeom>
        </p:spPr>
        <p:txBody>
          <a:bodyPr/>
          <a:lstStyle>
            <a:lvl1pPr defTabSz="1170431">
              <a:defRPr sz="3959"/>
            </a:lvl1pPr>
          </a:lstStyle>
          <a:p>
            <a:r>
              <a:t>Understanding by implementing : Decision Tree- Regression</a:t>
            </a:r>
          </a:p>
        </p:txBody>
      </p:sp>
      <p:sp>
        <p:nvSpPr>
          <p:cNvPr id="264" name="Shape 264"/>
          <p:cNvSpPr/>
          <p:nvPr/>
        </p:nvSpPr>
        <p:spPr>
          <a:xfrm>
            <a:off x="224330" y="3581399"/>
            <a:ext cx="12211503" cy="863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500" u="sng">
                <a:solidFill>
                  <a:srgbClr val="000000"/>
                </a:solidFill>
                <a:hlinkClick r:id="rId2"/>
              </a:defRPr>
            </a:lvl1pPr>
          </a:lstStyle>
          <a:p>
            <a:pPr>
              <a:defRPr u="none"/>
            </a:pPr>
            <a:r>
              <a:rPr u="sng" dirty="0">
                <a:hlinkClick r:id="rId2"/>
              </a:rPr>
              <a:t>http://scikit-learn.org/stable/auto_examples/tree/plot_tree_regression.html#sphx-glr-auto-examples-tree-plot-tree-regression-py</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p>
            <a:r>
              <a:t>Overfitting</a:t>
            </a:r>
          </a:p>
        </p:txBody>
      </p:sp>
      <p:pic>
        <p:nvPicPr>
          <p:cNvPr id="267" name="Screen Shot 2016-11-16 at 6.58.06 PM.png"/>
          <p:cNvPicPr>
            <a:picLocks noChangeAspect="1"/>
          </p:cNvPicPr>
          <p:nvPr/>
        </p:nvPicPr>
        <p:blipFill>
          <a:blip r:embed="rId2">
            <a:extLst/>
          </a:blip>
          <a:stretch>
            <a:fillRect/>
          </a:stretch>
        </p:blipFill>
        <p:spPr>
          <a:xfrm>
            <a:off x="2493226" y="2088460"/>
            <a:ext cx="7699095" cy="5576680"/>
          </a:xfrm>
          <a:prstGeom prst="rect">
            <a:avLst/>
          </a:prstGeom>
          <a:ln w="12700">
            <a:miter lim="400000"/>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a:prstGeom prst="rect">
            <a:avLst/>
          </a:prstGeom>
        </p:spPr>
        <p:txBody>
          <a:bodyPr/>
          <a:lstStyle>
            <a:lvl1pPr defTabSz="1118412">
              <a:defRPr sz="3784"/>
            </a:lvl1pPr>
          </a:lstStyle>
          <a:p>
            <a:r>
              <a:t>General Ideas for avoiding Overfitting</a:t>
            </a:r>
          </a:p>
        </p:txBody>
      </p:sp>
      <p:pic>
        <p:nvPicPr>
          <p:cNvPr id="270" name="Screen Shot 2016-11-16 at 7.02.40 PM.png"/>
          <p:cNvPicPr>
            <a:picLocks noChangeAspect="1"/>
          </p:cNvPicPr>
          <p:nvPr/>
        </p:nvPicPr>
        <p:blipFill>
          <a:blip r:embed="rId2">
            <a:extLst/>
          </a:blip>
          <a:stretch>
            <a:fillRect/>
          </a:stretch>
        </p:blipFill>
        <p:spPr>
          <a:xfrm>
            <a:off x="1906542" y="1713348"/>
            <a:ext cx="9191716" cy="6636310"/>
          </a:xfrm>
          <a:prstGeom prst="rect">
            <a:avLst/>
          </a:prstGeom>
          <a:ln w="12700">
            <a:miter lim="400000"/>
          </a:ln>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xfrm>
            <a:off x="583354" y="481126"/>
            <a:ext cx="8472860" cy="746288"/>
          </a:xfrm>
          <a:prstGeom prst="rect">
            <a:avLst/>
          </a:prstGeom>
        </p:spPr>
        <p:txBody>
          <a:bodyPr/>
          <a:lstStyle/>
          <a:p>
            <a:r>
              <a:t>Advantages of using DT</a:t>
            </a:r>
          </a:p>
        </p:txBody>
      </p:sp>
      <p:sp>
        <p:nvSpPr>
          <p:cNvPr id="273" name="Shape 273"/>
          <p:cNvSpPr>
            <a:spLocks noGrp="1"/>
          </p:cNvSpPr>
          <p:nvPr>
            <p:ph type="body" idx="4294967295"/>
          </p:nvPr>
        </p:nvSpPr>
        <p:spPr>
          <a:xfrm>
            <a:off x="383718" y="1904670"/>
            <a:ext cx="11795151" cy="5944260"/>
          </a:xfrm>
          <a:prstGeom prst="rect">
            <a:avLst/>
          </a:prstGeom>
        </p:spPr>
        <p:txBody>
          <a:bodyPr lIns="63217" tIns="63217" rIns="63217" bIns="63217" anchor="t"/>
          <a:lstStyle/>
          <a:p>
            <a:pPr marL="314325" indent="-314325" defTabSz="1300480">
              <a:lnSpc>
                <a:spcPct val="90000"/>
              </a:lnSpc>
              <a:spcBef>
                <a:spcPts val="1400"/>
              </a:spcBef>
              <a:buSzPct val="100000"/>
              <a:buFont typeface="Arial"/>
              <a:defRPr sz="2200" b="1">
                <a:solidFill>
                  <a:srgbClr val="000000"/>
                </a:solidFill>
                <a:latin typeface="Calibri"/>
                <a:ea typeface="Calibri"/>
                <a:cs typeface="Calibri"/>
                <a:sym typeface="Calibri"/>
              </a:defRPr>
            </a:pPr>
            <a:r>
              <a:t>Decision trees implicitly perform variable screening or feature selection</a:t>
            </a:r>
          </a:p>
          <a:p>
            <a:pPr marL="314325" indent="-314325" defTabSz="1300480">
              <a:lnSpc>
                <a:spcPct val="90000"/>
              </a:lnSpc>
              <a:spcBef>
                <a:spcPts val="1400"/>
              </a:spcBef>
              <a:buSzPct val="100000"/>
              <a:buFont typeface="Arial"/>
              <a:defRPr sz="2200" b="1">
                <a:solidFill>
                  <a:srgbClr val="000000"/>
                </a:solidFill>
                <a:latin typeface="Calibri"/>
                <a:ea typeface="Calibri"/>
                <a:cs typeface="Calibri"/>
                <a:sym typeface="Calibri"/>
              </a:defRPr>
            </a:pPr>
            <a:r>
              <a:t>Decision trees require relatively little effort from users for data preparation</a:t>
            </a:r>
          </a:p>
          <a:p>
            <a:pPr marL="325120" indent="-325120" defTabSz="1300480">
              <a:lnSpc>
                <a:spcPct val="90000"/>
              </a:lnSpc>
              <a:spcBef>
                <a:spcPts val="1400"/>
              </a:spcBef>
              <a:buSzTx/>
              <a:buFont typeface="Arial"/>
              <a:buNone/>
              <a:defRPr sz="2200">
                <a:solidFill>
                  <a:srgbClr val="000000"/>
                </a:solidFill>
                <a:latin typeface="Calibri"/>
                <a:ea typeface="Calibri"/>
                <a:cs typeface="Calibri"/>
                <a:sym typeface="Calibri"/>
              </a:defRPr>
            </a:pPr>
            <a:r>
              <a:t>- for example if we have a dataset which measures revenue in millions and loan age in years, say; this will require some form of normalization or scaling before we can fit a </a:t>
            </a:r>
            <a:r>
              <a:rPr u="sng">
                <a:solidFill>
                  <a:srgbClr val="0563C1"/>
                </a:solidFill>
                <a:uFill>
                  <a:solidFill>
                    <a:srgbClr val="0563C1"/>
                  </a:solidFill>
                </a:uFill>
                <a:hlinkClick r:id="rId2"/>
              </a:rPr>
              <a:t>regression model and interpret the coefficients</a:t>
            </a:r>
            <a:r>
              <a:t>.  Such variable transformations are not required with  decision trees because the tree structure will remain the same with or without the transformation.</a:t>
            </a:r>
          </a:p>
          <a:p>
            <a:pPr marL="314325" indent="-314325" defTabSz="1300480">
              <a:lnSpc>
                <a:spcPct val="90000"/>
              </a:lnSpc>
              <a:spcBef>
                <a:spcPts val="1400"/>
              </a:spcBef>
              <a:buSzPct val="100000"/>
              <a:buFont typeface="Arial"/>
              <a:defRPr sz="2200">
                <a:solidFill>
                  <a:srgbClr val="000000"/>
                </a:solidFill>
                <a:latin typeface="Calibri"/>
                <a:ea typeface="Calibri"/>
                <a:cs typeface="Calibri"/>
                <a:sym typeface="Calibri"/>
              </a:defRPr>
            </a:pPr>
            <a:r>
              <a:t>Another feature which saves data prep time: missing values will not prevent splitting the data for building trees</a:t>
            </a:r>
          </a:p>
          <a:p>
            <a:pPr marL="314325" indent="-314325" defTabSz="1300480">
              <a:lnSpc>
                <a:spcPct val="90000"/>
              </a:lnSpc>
              <a:spcBef>
                <a:spcPts val="1400"/>
              </a:spcBef>
              <a:buSzPct val="100000"/>
              <a:buFont typeface="Arial"/>
              <a:defRPr sz="2200">
                <a:solidFill>
                  <a:srgbClr val="000000"/>
                </a:solidFill>
                <a:latin typeface="Calibri"/>
                <a:ea typeface="Calibri"/>
                <a:cs typeface="Calibri"/>
                <a:sym typeface="Calibri"/>
              </a:defRPr>
            </a:pPr>
            <a:r>
              <a:t>Decision trees are also not sensitive to outliers since the splitting happens based on proportion of samples within the split ranges and not on absolute values.</a:t>
            </a:r>
          </a:p>
          <a:p>
            <a:pPr marL="314325" indent="-314325" defTabSz="1300480">
              <a:lnSpc>
                <a:spcPct val="90000"/>
              </a:lnSpc>
              <a:spcBef>
                <a:spcPts val="1400"/>
              </a:spcBef>
              <a:buSzPct val="100000"/>
              <a:buFont typeface="Arial"/>
              <a:defRPr sz="2200" b="1">
                <a:solidFill>
                  <a:srgbClr val="000000"/>
                </a:solidFill>
                <a:latin typeface="Calibri"/>
                <a:ea typeface="Calibri"/>
                <a:cs typeface="Calibri"/>
                <a:sym typeface="Calibri"/>
              </a:defRPr>
            </a:pPr>
            <a:r>
              <a:t>Nonlinear relationships between parameters do not affect tree performance</a:t>
            </a:r>
          </a:p>
          <a:p>
            <a:pPr marL="314325" indent="-314325" defTabSz="1300480">
              <a:lnSpc>
                <a:spcPct val="90000"/>
              </a:lnSpc>
              <a:spcBef>
                <a:spcPts val="1400"/>
              </a:spcBef>
              <a:buSzPct val="100000"/>
              <a:buFont typeface="Arial"/>
              <a:defRPr sz="2200" b="1">
                <a:solidFill>
                  <a:srgbClr val="000000"/>
                </a:solidFill>
                <a:latin typeface="Calibri"/>
                <a:ea typeface="Calibri"/>
                <a:cs typeface="Calibri"/>
                <a:sym typeface="Calibri"/>
              </a:defRPr>
            </a:pPr>
            <a:r>
              <a:t>The best feature of using trees for analytics - easy to interpret and explain to executives!</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202354" y="393699"/>
            <a:ext cx="8472860" cy="746289"/>
          </a:xfrm>
          <a:prstGeom prst="rect">
            <a:avLst/>
          </a:prstGeom>
        </p:spPr>
        <p:txBody>
          <a:bodyPr/>
          <a:lstStyle/>
          <a:p>
            <a:r>
              <a:t>Disadvantages of using DT</a:t>
            </a:r>
          </a:p>
        </p:txBody>
      </p:sp>
      <p:sp>
        <p:nvSpPr>
          <p:cNvPr id="276" name="Shape 276"/>
          <p:cNvSpPr>
            <a:spLocks noGrp="1"/>
          </p:cNvSpPr>
          <p:nvPr>
            <p:ph type="body" idx="4294967295"/>
          </p:nvPr>
        </p:nvSpPr>
        <p:spPr>
          <a:xfrm>
            <a:off x="208967" y="1726381"/>
            <a:ext cx="12157448" cy="6030200"/>
          </a:xfrm>
          <a:prstGeom prst="rect">
            <a:avLst/>
          </a:prstGeom>
        </p:spPr>
        <p:txBody>
          <a:bodyPr lIns="63217" tIns="63217" rIns="63217" bIns="63217" anchor="t"/>
          <a:lstStyle/>
          <a:p>
            <a:pPr marL="314325" indent="-314325" defTabSz="1300480">
              <a:lnSpc>
                <a:spcPct val="90000"/>
              </a:lnSpc>
              <a:spcBef>
                <a:spcPts val="1400"/>
              </a:spcBef>
              <a:buSzPct val="100000"/>
              <a:buFont typeface="Arial"/>
              <a:defRPr sz="2200" b="1">
                <a:solidFill>
                  <a:srgbClr val="000000"/>
                </a:solidFill>
                <a:latin typeface="Calibri"/>
                <a:ea typeface="Calibri"/>
                <a:cs typeface="Calibri"/>
                <a:sym typeface="Calibri"/>
              </a:defRPr>
            </a:pPr>
            <a:r>
              <a:t>Instability</a:t>
            </a:r>
          </a:p>
          <a:p>
            <a:pPr marL="325120" indent="-325120" defTabSz="1300480">
              <a:lnSpc>
                <a:spcPct val="90000"/>
              </a:lnSpc>
              <a:spcBef>
                <a:spcPts val="1400"/>
              </a:spcBef>
              <a:buSzTx/>
              <a:buFont typeface="Arial"/>
              <a:buNone/>
              <a:defRPr sz="2200">
                <a:solidFill>
                  <a:srgbClr val="000000"/>
                </a:solidFill>
                <a:latin typeface="Calibri"/>
                <a:ea typeface="Calibri"/>
                <a:cs typeface="Calibri"/>
                <a:sym typeface="Calibri"/>
              </a:defRPr>
            </a:pPr>
            <a:r>
              <a:t>	The reliability of the information in the </a:t>
            </a:r>
            <a:r>
              <a:rPr u="sng">
                <a:solidFill>
                  <a:srgbClr val="0563C1"/>
                </a:solidFill>
                <a:uFill>
                  <a:solidFill>
                    <a:srgbClr val="0563C1"/>
                  </a:solidFill>
                </a:uFill>
                <a:hlinkClick r:id="rId2"/>
              </a:rPr>
              <a:t>decision tree</a:t>
            </a:r>
            <a:r>
              <a:t> depends on feeding the precise internal and external information at the onset. Even a small change in input data can at times, cause large changes in the tree. Changing variables, excluding duplication information, or altering the sequence midway can lead to major changes and might possibly require redrawing the tree.</a:t>
            </a:r>
          </a:p>
          <a:p>
            <a:pPr marL="314325" indent="-314325" defTabSz="1300480">
              <a:lnSpc>
                <a:spcPct val="90000"/>
              </a:lnSpc>
              <a:spcBef>
                <a:spcPts val="1400"/>
              </a:spcBef>
              <a:buSzPct val="100000"/>
              <a:buFont typeface="Arial"/>
              <a:defRPr sz="2200" b="1">
                <a:solidFill>
                  <a:srgbClr val="000000"/>
                </a:solidFill>
                <a:latin typeface="Calibri"/>
                <a:ea typeface="Calibri"/>
                <a:cs typeface="Calibri"/>
                <a:sym typeface="Calibri"/>
              </a:defRPr>
            </a:pPr>
            <a:r>
              <a:t>Complexity</a:t>
            </a:r>
          </a:p>
          <a:p>
            <a:pPr marL="325120" indent="-325120" defTabSz="1300480">
              <a:lnSpc>
                <a:spcPct val="90000"/>
              </a:lnSpc>
              <a:spcBef>
                <a:spcPts val="1400"/>
              </a:spcBef>
              <a:buSzTx/>
              <a:buFont typeface="Arial"/>
              <a:buNone/>
              <a:defRPr sz="2200">
                <a:solidFill>
                  <a:srgbClr val="000000"/>
                </a:solidFill>
                <a:latin typeface="Calibri"/>
                <a:ea typeface="Calibri"/>
                <a:cs typeface="Calibri"/>
                <a:sym typeface="Calibri"/>
              </a:defRPr>
            </a:pPr>
            <a:r>
              <a:t>	Decision trees are easy to use compared to other decision-making models, but preparing decision trees, especially large ones with many branches, are complex and time-consuming affairs.</a:t>
            </a:r>
          </a:p>
          <a:p>
            <a:pPr marL="314325" indent="-314325" defTabSz="1300480">
              <a:lnSpc>
                <a:spcPct val="90000"/>
              </a:lnSpc>
              <a:spcBef>
                <a:spcPts val="1400"/>
              </a:spcBef>
              <a:buSzPct val="100000"/>
              <a:buFont typeface="Arial"/>
              <a:defRPr sz="2200" b="1">
                <a:solidFill>
                  <a:srgbClr val="000000"/>
                </a:solidFill>
                <a:latin typeface="Calibri"/>
                <a:ea typeface="Calibri"/>
                <a:cs typeface="Calibri"/>
                <a:sym typeface="Calibri"/>
              </a:defRPr>
            </a:pPr>
            <a:r>
              <a:t>Too Much Information</a:t>
            </a:r>
          </a:p>
          <a:p>
            <a:pPr marL="325120" indent="-325120" defTabSz="1300480">
              <a:lnSpc>
                <a:spcPct val="90000"/>
              </a:lnSpc>
              <a:spcBef>
                <a:spcPts val="1400"/>
              </a:spcBef>
              <a:buSzTx/>
              <a:buFont typeface="Arial"/>
              <a:buNone/>
              <a:defRPr sz="2200">
                <a:solidFill>
                  <a:srgbClr val="000000"/>
                </a:solidFill>
                <a:latin typeface="Calibri"/>
                <a:ea typeface="Calibri"/>
                <a:cs typeface="Calibri"/>
                <a:sym typeface="Calibri"/>
              </a:defRPr>
            </a:pPr>
            <a:r>
              <a:t>	One of the </a:t>
            </a:r>
            <a:r>
              <a:rPr u="sng">
                <a:solidFill>
                  <a:srgbClr val="0563C1"/>
                </a:solidFill>
                <a:uFill>
                  <a:solidFill>
                    <a:srgbClr val="0563C1"/>
                  </a:solidFill>
                </a:uFill>
                <a:hlinkClick r:id="rId3"/>
              </a:rPr>
              <a:t>decision tree advantages </a:t>
            </a:r>
            <a:r>
              <a:t>are its listing comprehensive information and all possible solutions to an issue. Such comprehensiveness can, however, work both ways and need not always be an advantage. The most significant dangers with such excessive information is "paralysis of analysis" where the decision makers burdened with information overload takes time to process information, slowing down decision-making capacity</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xfrm>
            <a:off x="418254" y="355599"/>
            <a:ext cx="8472860" cy="746289"/>
          </a:xfrm>
          <a:prstGeom prst="rect">
            <a:avLst/>
          </a:prstGeom>
        </p:spPr>
        <p:txBody>
          <a:bodyPr/>
          <a:lstStyle/>
          <a:p>
            <a:r>
              <a:rPr dirty="0"/>
              <a:t>Tree Pruning</a:t>
            </a:r>
          </a:p>
        </p:txBody>
      </p:sp>
      <p:pic>
        <p:nvPicPr>
          <p:cNvPr id="279" name="Screen Shot 2016-11-17 at 7.54.26 AM.png"/>
          <p:cNvPicPr>
            <a:picLocks noChangeAspect="1"/>
          </p:cNvPicPr>
          <p:nvPr/>
        </p:nvPicPr>
        <p:blipFill>
          <a:blip r:embed="rId2">
            <a:extLst/>
          </a:blip>
          <a:stretch>
            <a:fillRect/>
          </a:stretch>
        </p:blipFill>
        <p:spPr>
          <a:xfrm>
            <a:off x="65471" y="1637749"/>
            <a:ext cx="11160387" cy="6478102"/>
          </a:xfrm>
          <a:prstGeom prst="rect">
            <a:avLst/>
          </a:prstGeom>
          <a:ln w="12700">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rPr dirty="0"/>
              <a:t>Ensemble Methods</a:t>
            </a:r>
          </a:p>
        </p:txBody>
      </p:sp>
      <p:sp>
        <p:nvSpPr>
          <p:cNvPr id="282" name="Shape 282"/>
          <p:cNvSpPr>
            <a:spLocks noGrp="1"/>
          </p:cNvSpPr>
          <p:nvPr>
            <p:ph type="body" idx="4294967295"/>
          </p:nvPr>
        </p:nvSpPr>
        <p:spPr>
          <a:xfrm>
            <a:off x="488949" y="2144497"/>
            <a:ext cx="10908161" cy="5193969"/>
          </a:xfrm>
          <a:prstGeom prst="rect">
            <a:avLst/>
          </a:prstGeom>
        </p:spPr>
        <p:txBody>
          <a:bodyPr lIns="44450" tIns="44450" rIns="44450" bIns="44450" anchor="t"/>
          <a:lstStyle/>
          <a:p>
            <a:pPr marL="228599" indent="-228599" defTabSz="914400">
              <a:spcBef>
                <a:spcPts val="1000"/>
              </a:spcBef>
              <a:buSzPct val="100000"/>
              <a:buFont typeface="Arial"/>
              <a:defRPr sz="2800">
                <a:solidFill>
                  <a:srgbClr val="000000"/>
                </a:solidFill>
                <a:latin typeface="Calibri"/>
                <a:ea typeface="Calibri"/>
                <a:cs typeface="Calibri"/>
                <a:sym typeface="Calibri"/>
              </a:defRPr>
            </a:pPr>
            <a:r>
              <a:t>When the underlying relationship between covariate and response is smooth, such a split point estimate will be affected by high variability. This problem is addressed by so called ensemble methods.</a:t>
            </a:r>
          </a:p>
          <a:p>
            <a:pPr marL="228599" indent="-228599" defTabSz="914400">
              <a:spcBef>
                <a:spcPts val="1000"/>
              </a:spcBef>
              <a:buSzPct val="100000"/>
              <a:buFont typeface="Arial"/>
              <a:defRPr sz="2800">
                <a:solidFill>
                  <a:srgbClr val="000000"/>
                </a:solidFill>
                <a:latin typeface="Calibri"/>
                <a:ea typeface="Calibri"/>
                <a:cs typeface="Calibri"/>
                <a:sym typeface="Calibri"/>
              </a:defRPr>
            </a:pPr>
            <a:r>
              <a:t>Here, multiple trees are grown on perturbed instances of the data set and their predictions are averaged. The simplest representative of such a procedure is called </a:t>
            </a:r>
            <a:r>
              <a:rPr b="1"/>
              <a:t>bagging</a:t>
            </a:r>
            <a:r>
              <a:t>.</a:t>
            </a:r>
          </a:p>
          <a:p>
            <a:pPr marL="228599" indent="-228599" defTabSz="914400">
              <a:spcBef>
                <a:spcPts val="1000"/>
              </a:spcBef>
              <a:buSzPct val="100000"/>
              <a:buFont typeface="Arial"/>
              <a:defRPr sz="2800">
                <a:solidFill>
                  <a:srgbClr val="000000"/>
                </a:solidFill>
                <a:latin typeface="Calibri"/>
                <a:ea typeface="Calibri"/>
                <a:cs typeface="Calibri"/>
                <a:sym typeface="Calibri"/>
              </a:defRPr>
            </a:pPr>
            <a:r>
              <a:t>Today we’re going to cover one of the most powerful ensemble methods called </a:t>
            </a:r>
            <a:r>
              <a:rPr b="1" u="sng"/>
              <a:t>Random Forests</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4" name="Shape 284"/>
          <p:cNvSpPr>
            <a:spLocks noGrp="1"/>
          </p:cNvSpPr>
          <p:nvPr>
            <p:ph type="title"/>
          </p:nvPr>
        </p:nvSpPr>
        <p:spPr>
          <a:xfrm>
            <a:off x="392854" y="520699"/>
            <a:ext cx="10864082" cy="846698"/>
          </a:xfrm>
          <a:prstGeom prst="rect">
            <a:avLst/>
          </a:prstGeom>
        </p:spPr>
        <p:txBody>
          <a:bodyPr/>
          <a:lstStyle>
            <a:lvl1pPr defTabSz="520192">
              <a:defRPr sz="3840"/>
            </a:lvl1pPr>
          </a:lstStyle>
          <a:p>
            <a:r>
              <a:t>General Ensemble Techniques</a:t>
            </a:r>
          </a:p>
        </p:txBody>
      </p:sp>
      <p:sp>
        <p:nvSpPr>
          <p:cNvPr id="285" name="Shape 285"/>
          <p:cNvSpPr/>
          <p:nvPr/>
        </p:nvSpPr>
        <p:spPr>
          <a:xfrm>
            <a:off x="459087" y="3516541"/>
            <a:ext cx="12781425" cy="185691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a:solidFill>
                  <a:srgbClr val="000000"/>
                </a:solidFill>
              </a:defRPr>
            </a:lvl1pPr>
          </a:lstStyle>
          <a:p>
            <a:r>
              <a:rPr dirty="0">
                <a:hlinkClick r:id="rId2"/>
              </a:rPr>
              <a:t>http://</a:t>
            </a:r>
            <a:r>
              <a:rPr>
                <a:hlinkClick r:id="rId2"/>
              </a:rPr>
              <a:t>machinelearningmastery.com/machine-learning-ensembles-with-r/</a:t>
            </a:r>
            <a:endParaRPr lang="en-US"/>
          </a:p>
          <a:p>
            <a:endParaRPr dirty="0"/>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title"/>
          </p:nvPr>
        </p:nvSpPr>
        <p:spPr>
          <a:prstGeom prst="rect">
            <a:avLst/>
          </a:prstGeom>
        </p:spPr>
        <p:txBody>
          <a:bodyPr/>
          <a:lstStyle/>
          <a:p>
            <a:r>
              <a:t>Random Forest Algorithm </a:t>
            </a:r>
          </a:p>
        </p:txBody>
      </p:sp>
      <p:pic>
        <p:nvPicPr>
          <p:cNvPr id="288" name="Screen Shot 2016-11-16 at 7.27.53 PM.png"/>
          <p:cNvPicPr>
            <a:picLocks noChangeAspect="1"/>
          </p:cNvPicPr>
          <p:nvPr/>
        </p:nvPicPr>
        <p:blipFill>
          <a:blip r:embed="rId2">
            <a:extLst/>
          </a:blip>
          <a:stretch>
            <a:fillRect/>
          </a:stretch>
        </p:blipFill>
        <p:spPr>
          <a:xfrm>
            <a:off x="-92000" y="1640469"/>
            <a:ext cx="8909167" cy="6472662"/>
          </a:xfrm>
          <a:prstGeom prst="rect">
            <a:avLst/>
          </a:prstGeom>
          <a:ln w="12700">
            <a:miter lim="400000"/>
          </a:ln>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xfrm>
            <a:off x="630425" y="872810"/>
            <a:ext cx="9649744" cy="1430154"/>
          </a:xfrm>
          <a:prstGeom prst="rect">
            <a:avLst/>
          </a:prstGeom>
        </p:spPr>
        <p:txBody>
          <a:bodyPr/>
          <a:lstStyle/>
          <a:p>
            <a:r>
              <a:t>Course Agenda</a:t>
            </a:r>
          </a:p>
        </p:txBody>
      </p:sp>
      <p:sp>
        <p:nvSpPr>
          <p:cNvPr id="159" name="Shape 159"/>
          <p:cNvSpPr/>
          <p:nvPr/>
        </p:nvSpPr>
        <p:spPr>
          <a:xfrm flipV="1">
            <a:off x="2316320" y="2606278"/>
            <a:ext cx="1" cy="4610203"/>
          </a:xfrm>
          <a:prstGeom prst="line">
            <a:avLst/>
          </a:prstGeom>
          <a:ln w="12700">
            <a:solidFill>
              <a:srgbClr val="808080"/>
            </a:solidFill>
            <a:headEnd type="oval"/>
            <a:tailEnd type="oval"/>
          </a:ln>
        </p:spPr>
        <p:txBody>
          <a:bodyPr lIns="48767" tIns="48767" rIns="48767" bIns="48767"/>
          <a:lstStyle/>
          <a:p>
            <a:pPr algn="l" defTabSz="1300480">
              <a:defRPr sz="2400">
                <a:solidFill>
                  <a:srgbClr val="000000"/>
                </a:solidFill>
                <a:latin typeface="Calibri"/>
                <a:ea typeface="Calibri"/>
                <a:cs typeface="Calibri"/>
                <a:sym typeface="Calibri"/>
              </a:defRPr>
            </a:pPr>
            <a:endParaRPr/>
          </a:p>
        </p:txBody>
      </p:sp>
      <p:grpSp>
        <p:nvGrpSpPr>
          <p:cNvPr id="167" name="Group 167"/>
          <p:cNvGrpSpPr/>
          <p:nvPr/>
        </p:nvGrpSpPr>
        <p:grpSpPr>
          <a:xfrm>
            <a:off x="2021821" y="2638996"/>
            <a:ext cx="8046189" cy="390149"/>
            <a:chOff x="22733" y="0"/>
            <a:chExt cx="8046187" cy="390148"/>
          </a:xfrm>
        </p:grpSpPr>
        <p:sp>
          <p:nvSpPr>
            <p:cNvPr id="160" name="Shape 160"/>
            <p:cNvSpPr/>
            <p:nvPr/>
          </p:nvSpPr>
          <p:spPr>
            <a:xfrm flipH="1" flipV="1">
              <a:off x="22732" y="195073"/>
              <a:ext cx="1118940" cy="2"/>
            </a:xfrm>
            <a:prstGeom prst="line">
              <a:avLst/>
            </a:prstGeom>
            <a:no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163" name="Group 163"/>
            <p:cNvGrpSpPr/>
            <p:nvPr/>
          </p:nvGrpSpPr>
          <p:grpSpPr>
            <a:xfrm>
              <a:off x="888742" y="1"/>
              <a:ext cx="7180179" cy="390148"/>
              <a:chOff x="0" y="0"/>
              <a:chExt cx="7180178" cy="390147"/>
            </a:xfrm>
          </p:grpSpPr>
          <p:sp>
            <p:nvSpPr>
              <p:cNvPr id="161" name="Shape 161"/>
              <p:cNvSpPr/>
              <p:nvPr/>
            </p:nvSpPr>
            <p:spPr>
              <a:xfrm>
                <a:off x="0" y="-1"/>
                <a:ext cx="7180179" cy="390149"/>
              </a:xfrm>
              <a:prstGeom prst="roundRect">
                <a:avLst>
                  <a:gd name="adj" fmla="val 50000"/>
                </a:avLst>
              </a:prstGeom>
              <a:solidFill>
                <a:srgbClr val="FF9900"/>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162" name="Shape 162"/>
              <p:cNvSpPr/>
              <p:nvPr/>
            </p:nvSpPr>
            <p:spPr>
              <a:xfrm>
                <a:off x="57133" y="16694"/>
                <a:ext cx="1506952"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p>
                <a:pPr algn="l" defTabSz="1300480">
                  <a:defRPr sz="1800" b="1">
                    <a:latin typeface="Arial"/>
                    <a:ea typeface="Arial"/>
                    <a:cs typeface="Arial"/>
                    <a:sym typeface="Arial"/>
                  </a:defRPr>
                </a:pPr>
                <a:r>
                  <a:t>Introduction </a:t>
                </a:r>
              </a:p>
            </p:txBody>
          </p:sp>
        </p:grpSp>
        <p:grpSp>
          <p:nvGrpSpPr>
            <p:cNvPr id="166" name="Group 166" descr="10%"/>
            <p:cNvGrpSpPr/>
            <p:nvPr/>
          </p:nvGrpSpPr>
          <p:grpSpPr>
            <a:xfrm>
              <a:off x="161407" y="0"/>
              <a:ext cx="390150" cy="390149"/>
              <a:chOff x="0" y="0"/>
              <a:chExt cx="390148" cy="390148"/>
            </a:xfrm>
          </p:grpSpPr>
          <p:sp>
            <p:nvSpPr>
              <p:cNvPr id="164" name="Shape 164"/>
              <p:cNvSpPr/>
              <p:nvPr/>
            </p:nvSpPr>
            <p:spPr>
              <a:xfrm>
                <a:off x="-1" y="-1"/>
                <a:ext cx="390150" cy="390150"/>
              </a:xfrm>
              <a:prstGeom prst="ellipse">
                <a:avLst/>
              </a:prstGeom>
              <a:solidFill>
                <a:srgbClr val="551155"/>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defTabSz="1300480">
                  <a:defRPr sz="2200">
                    <a:solidFill>
                      <a:srgbClr val="000000"/>
                    </a:solidFill>
                    <a:latin typeface="Arial"/>
                    <a:ea typeface="Arial"/>
                    <a:cs typeface="Arial"/>
                    <a:sym typeface="Arial"/>
                  </a:defRPr>
                </a:pPr>
                <a:endParaRPr/>
              </a:p>
            </p:txBody>
          </p:sp>
          <p:sp>
            <p:nvSpPr>
              <p:cNvPr id="165" name="Shape 165"/>
              <p:cNvSpPr/>
              <p:nvPr/>
            </p:nvSpPr>
            <p:spPr>
              <a:xfrm>
                <a:off x="125155" y="65463"/>
                <a:ext cx="139837" cy="2592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300480">
                  <a:defRPr sz="1800" b="1">
                    <a:latin typeface="Arial"/>
                    <a:ea typeface="Arial"/>
                    <a:cs typeface="Arial"/>
                    <a:sym typeface="Arial"/>
                  </a:defRPr>
                </a:lvl1pPr>
              </a:lstStyle>
              <a:p>
                <a:r>
                  <a:t>1</a:t>
                </a:r>
              </a:p>
            </p:txBody>
          </p:sp>
        </p:grpSp>
      </p:grpSp>
      <p:grpSp>
        <p:nvGrpSpPr>
          <p:cNvPr id="175" name="Group 175"/>
          <p:cNvGrpSpPr/>
          <p:nvPr/>
        </p:nvGrpSpPr>
        <p:grpSpPr>
          <a:xfrm>
            <a:off x="2021821" y="3122611"/>
            <a:ext cx="8046189" cy="402339"/>
            <a:chOff x="22733" y="0"/>
            <a:chExt cx="8046187" cy="402338"/>
          </a:xfrm>
        </p:grpSpPr>
        <p:sp>
          <p:nvSpPr>
            <p:cNvPr id="168" name="Shape 168"/>
            <p:cNvSpPr/>
            <p:nvPr/>
          </p:nvSpPr>
          <p:spPr>
            <a:xfrm flipH="1" flipV="1">
              <a:off x="22732" y="207264"/>
              <a:ext cx="1118940" cy="2"/>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171" name="Group 171"/>
            <p:cNvGrpSpPr/>
            <p:nvPr/>
          </p:nvGrpSpPr>
          <p:grpSpPr>
            <a:xfrm>
              <a:off x="888742" y="0"/>
              <a:ext cx="7180179" cy="390148"/>
              <a:chOff x="0" y="0"/>
              <a:chExt cx="7180178" cy="390147"/>
            </a:xfrm>
          </p:grpSpPr>
          <p:sp>
            <p:nvSpPr>
              <p:cNvPr id="169" name="Shape 169"/>
              <p:cNvSpPr/>
              <p:nvPr/>
            </p:nvSpPr>
            <p:spPr>
              <a:xfrm>
                <a:off x="0" y="0"/>
                <a:ext cx="7180179" cy="390148"/>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170" name="Shape 170"/>
              <p:cNvSpPr/>
              <p:nvPr/>
            </p:nvSpPr>
            <p:spPr>
              <a:xfrm>
                <a:off x="57133" y="16694"/>
                <a:ext cx="2371792"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lvl1pPr algn="l" defTabSz="1300480">
                  <a:defRPr sz="1800">
                    <a:solidFill>
                      <a:srgbClr val="000000"/>
                    </a:solidFill>
                    <a:latin typeface="Arial"/>
                    <a:ea typeface="Arial"/>
                    <a:cs typeface="Arial"/>
                    <a:sym typeface="Arial"/>
                  </a:defRPr>
                </a:lvl1pPr>
              </a:lstStyle>
              <a:p>
                <a:r>
                  <a:t>Classification : Recap </a:t>
                </a:r>
              </a:p>
            </p:txBody>
          </p:sp>
        </p:grpSp>
        <p:grpSp>
          <p:nvGrpSpPr>
            <p:cNvPr id="174" name="Group 174" descr="10%"/>
            <p:cNvGrpSpPr/>
            <p:nvPr/>
          </p:nvGrpSpPr>
          <p:grpSpPr>
            <a:xfrm>
              <a:off x="161407" y="12189"/>
              <a:ext cx="390150" cy="390150"/>
              <a:chOff x="0" y="0"/>
              <a:chExt cx="390148" cy="390148"/>
            </a:xfrm>
          </p:grpSpPr>
          <p:sp>
            <p:nvSpPr>
              <p:cNvPr id="172" name="Shape 172"/>
              <p:cNvSpPr/>
              <p:nvPr/>
            </p:nvSpPr>
            <p:spPr>
              <a:xfrm>
                <a:off x="-1" y="0"/>
                <a:ext cx="390150" cy="390149"/>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defTabSz="1300480">
                  <a:defRPr sz="2200">
                    <a:solidFill>
                      <a:srgbClr val="000000"/>
                    </a:solidFill>
                    <a:latin typeface="Arial"/>
                    <a:ea typeface="Arial"/>
                    <a:cs typeface="Arial"/>
                    <a:sym typeface="Arial"/>
                  </a:defRPr>
                </a:pPr>
                <a:endParaRPr/>
              </a:p>
            </p:txBody>
          </p:sp>
          <p:sp>
            <p:nvSpPr>
              <p:cNvPr id="173" name="Shape 173"/>
              <p:cNvSpPr/>
              <p:nvPr/>
            </p:nvSpPr>
            <p:spPr>
              <a:xfrm>
                <a:off x="125155" y="65463"/>
                <a:ext cx="139837" cy="2592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300480">
                  <a:defRPr sz="1800">
                    <a:solidFill>
                      <a:srgbClr val="000000"/>
                    </a:solidFill>
                    <a:latin typeface="Arial"/>
                    <a:ea typeface="Arial"/>
                    <a:cs typeface="Arial"/>
                    <a:sym typeface="Arial"/>
                  </a:defRPr>
                </a:lvl1pPr>
              </a:lstStyle>
              <a:p>
                <a:r>
                  <a:t>2</a:t>
                </a:r>
              </a:p>
            </p:txBody>
          </p:sp>
        </p:grpSp>
      </p:grpSp>
      <p:grpSp>
        <p:nvGrpSpPr>
          <p:cNvPr id="183" name="Group 183"/>
          <p:cNvGrpSpPr/>
          <p:nvPr/>
        </p:nvGrpSpPr>
        <p:grpSpPr>
          <a:xfrm>
            <a:off x="2020796" y="3575145"/>
            <a:ext cx="8046189" cy="414531"/>
            <a:chOff x="22733" y="0"/>
            <a:chExt cx="8046187" cy="414530"/>
          </a:xfrm>
        </p:grpSpPr>
        <p:sp>
          <p:nvSpPr>
            <p:cNvPr id="176" name="Shape 176"/>
            <p:cNvSpPr/>
            <p:nvPr/>
          </p:nvSpPr>
          <p:spPr>
            <a:xfrm flipH="1" flipV="1">
              <a:off x="22732" y="219456"/>
              <a:ext cx="1118940" cy="2"/>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179" name="Group 179"/>
            <p:cNvGrpSpPr/>
            <p:nvPr/>
          </p:nvGrpSpPr>
          <p:grpSpPr>
            <a:xfrm>
              <a:off x="888742" y="0"/>
              <a:ext cx="7180179" cy="390148"/>
              <a:chOff x="0" y="0"/>
              <a:chExt cx="7180178" cy="390147"/>
            </a:xfrm>
          </p:grpSpPr>
          <p:sp>
            <p:nvSpPr>
              <p:cNvPr id="177" name="Shape 177"/>
              <p:cNvSpPr/>
              <p:nvPr/>
            </p:nvSpPr>
            <p:spPr>
              <a:xfrm>
                <a:off x="0" y="0"/>
                <a:ext cx="7180179" cy="390148"/>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178" name="Shape 178"/>
              <p:cNvSpPr/>
              <p:nvPr/>
            </p:nvSpPr>
            <p:spPr>
              <a:xfrm>
                <a:off x="57133" y="16694"/>
                <a:ext cx="1622145"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lvl1pPr algn="l" defTabSz="1300480">
                  <a:defRPr sz="1800">
                    <a:solidFill>
                      <a:srgbClr val="000000"/>
                    </a:solidFill>
                    <a:latin typeface="Arial"/>
                    <a:ea typeface="Arial"/>
                    <a:cs typeface="Arial"/>
                    <a:sym typeface="Arial"/>
                  </a:defRPr>
                </a:lvl1pPr>
              </a:lstStyle>
              <a:p>
                <a:r>
                  <a:t>Decision Trees</a:t>
                </a:r>
              </a:p>
            </p:txBody>
          </p:sp>
        </p:grpSp>
        <p:grpSp>
          <p:nvGrpSpPr>
            <p:cNvPr id="182" name="Group 182" descr="10%"/>
            <p:cNvGrpSpPr/>
            <p:nvPr/>
          </p:nvGrpSpPr>
          <p:grpSpPr>
            <a:xfrm>
              <a:off x="161407" y="24381"/>
              <a:ext cx="390150" cy="390150"/>
              <a:chOff x="0" y="0"/>
              <a:chExt cx="390148" cy="390148"/>
            </a:xfrm>
          </p:grpSpPr>
          <p:sp>
            <p:nvSpPr>
              <p:cNvPr id="180" name="Shape 180"/>
              <p:cNvSpPr/>
              <p:nvPr/>
            </p:nvSpPr>
            <p:spPr>
              <a:xfrm>
                <a:off x="-1" y="0"/>
                <a:ext cx="390150" cy="390149"/>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defTabSz="1300480">
                  <a:defRPr sz="2200">
                    <a:solidFill>
                      <a:srgbClr val="000000"/>
                    </a:solidFill>
                    <a:latin typeface="Arial"/>
                    <a:ea typeface="Arial"/>
                    <a:cs typeface="Arial"/>
                    <a:sym typeface="Arial"/>
                  </a:defRPr>
                </a:pPr>
                <a:endParaRPr/>
              </a:p>
            </p:txBody>
          </p:sp>
          <p:sp>
            <p:nvSpPr>
              <p:cNvPr id="181" name="Shape 181"/>
              <p:cNvSpPr/>
              <p:nvPr/>
            </p:nvSpPr>
            <p:spPr>
              <a:xfrm>
                <a:off x="125155" y="65463"/>
                <a:ext cx="139837" cy="2592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300480">
                  <a:defRPr sz="1800">
                    <a:solidFill>
                      <a:srgbClr val="000000"/>
                    </a:solidFill>
                    <a:latin typeface="Arial"/>
                    <a:ea typeface="Arial"/>
                    <a:cs typeface="Arial"/>
                    <a:sym typeface="Arial"/>
                  </a:defRPr>
                </a:lvl1pPr>
              </a:lstStyle>
              <a:p>
                <a:r>
                  <a:t>3</a:t>
                </a:r>
              </a:p>
            </p:txBody>
          </p:sp>
        </p:grpSp>
      </p:grpSp>
      <p:grpSp>
        <p:nvGrpSpPr>
          <p:cNvPr id="188" name="Group 188"/>
          <p:cNvGrpSpPr/>
          <p:nvPr/>
        </p:nvGrpSpPr>
        <p:grpSpPr>
          <a:xfrm>
            <a:off x="3142695" y="4052063"/>
            <a:ext cx="4647937" cy="390149"/>
            <a:chOff x="22733" y="0"/>
            <a:chExt cx="4647935" cy="390147"/>
          </a:xfrm>
        </p:grpSpPr>
        <p:sp>
          <p:nvSpPr>
            <p:cNvPr id="184" name="Shape 184"/>
            <p:cNvSpPr/>
            <p:nvPr/>
          </p:nvSpPr>
          <p:spPr>
            <a:xfrm flipH="1" flipV="1">
              <a:off x="22733" y="207264"/>
              <a:ext cx="331655" cy="2"/>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187" name="Group 187"/>
            <p:cNvGrpSpPr/>
            <p:nvPr/>
          </p:nvGrpSpPr>
          <p:grpSpPr>
            <a:xfrm>
              <a:off x="201499" y="0"/>
              <a:ext cx="4469170" cy="390148"/>
              <a:chOff x="0" y="0"/>
              <a:chExt cx="4469169" cy="390147"/>
            </a:xfrm>
          </p:grpSpPr>
          <p:sp>
            <p:nvSpPr>
              <p:cNvPr id="185" name="Shape 185"/>
              <p:cNvSpPr/>
              <p:nvPr/>
            </p:nvSpPr>
            <p:spPr>
              <a:xfrm>
                <a:off x="0" y="0"/>
                <a:ext cx="4469170" cy="390148"/>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186" name="Shape 186"/>
              <p:cNvSpPr/>
              <p:nvPr/>
            </p:nvSpPr>
            <p:spPr>
              <a:xfrm>
                <a:off x="57133" y="16694"/>
                <a:ext cx="2506966"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lvl1pPr algn="l" defTabSz="1300480">
                  <a:defRPr sz="1800" i="1">
                    <a:solidFill>
                      <a:srgbClr val="000000"/>
                    </a:solidFill>
                    <a:latin typeface="Arial"/>
                    <a:ea typeface="Arial"/>
                    <a:cs typeface="Arial"/>
                    <a:sym typeface="Arial"/>
                  </a:defRPr>
                </a:lvl1pPr>
              </a:lstStyle>
              <a:p>
                <a:r>
                  <a:t>Decision Tree Classifier</a:t>
                </a:r>
              </a:p>
            </p:txBody>
          </p:sp>
        </p:grpSp>
      </p:grpSp>
      <p:grpSp>
        <p:nvGrpSpPr>
          <p:cNvPr id="196" name="Group 196"/>
          <p:cNvGrpSpPr/>
          <p:nvPr/>
        </p:nvGrpSpPr>
        <p:grpSpPr>
          <a:xfrm>
            <a:off x="2034223" y="4958995"/>
            <a:ext cx="8046188" cy="414531"/>
            <a:chOff x="22733" y="0"/>
            <a:chExt cx="8046187" cy="414530"/>
          </a:xfrm>
        </p:grpSpPr>
        <p:sp>
          <p:nvSpPr>
            <p:cNvPr id="189" name="Shape 189"/>
            <p:cNvSpPr/>
            <p:nvPr/>
          </p:nvSpPr>
          <p:spPr>
            <a:xfrm flipH="1" flipV="1">
              <a:off x="22732" y="219456"/>
              <a:ext cx="1118940" cy="2"/>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192" name="Group 192"/>
            <p:cNvGrpSpPr/>
            <p:nvPr/>
          </p:nvGrpSpPr>
          <p:grpSpPr>
            <a:xfrm>
              <a:off x="888742" y="0"/>
              <a:ext cx="7180179" cy="390148"/>
              <a:chOff x="0" y="0"/>
              <a:chExt cx="7180178" cy="390147"/>
            </a:xfrm>
          </p:grpSpPr>
          <p:sp>
            <p:nvSpPr>
              <p:cNvPr id="190" name="Shape 190"/>
              <p:cNvSpPr/>
              <p:nvPr/>
            </p:nvSpPr>
            <p:spPr>
              <a:xfrm>
                <a:off x="0" y="0"/>
                <a:ext cx="7180179" cy="390148"/>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191" name="Shape 191"/>
              <p:cNvSpPr/>
              <p:nvPr/>
            </p:nvSpPr>
            <p:spPr>
              <a:xfrm>
                <a:off x="57133" y="16694"/>
                <a:ext cx="898059"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lvl1pPr algn="l" defTabSz="1300480">
                  <a:defRPr sz="1800">
                    <a:solidFill>
                      <a:srgbClr val="000000"/>
                    </a:solidFill>
                    <a:latin typeface="Arial"/>
                    <a:ea typeface="Arial"/>
                    <a:cs typeface="Arial"/>
                    <a:sym typeface="Arial"/>
                  </a:defRPr>
                </a:lvl1pPr>
              </a:lstStyle>
              <a:p>
                <a:r>
                  <a:t>Entropy</a:t>
                </a:r>
              </a:p>
            </p:txBody>
          </p:sp>
        </p:grpSp>
        <p:grpSp>
          <p:nvGrpSpPr>
            <p:cNvPr id="195" name="Group 195" descr="10%"/>
            <p:cNvGrpSpPr/>
            <p:nvPr/>
          </p:nvGrpSpPr>
          <p:grpSpPr>
            <a:xfrm>
              <a:off x="161407" y="24381"/>
              <a:ext cx="390150" cy="390150"/>
              <a:chOff x="0" y="0"/>
              <a:chExt cx="390148" cy="390148"/>
            </a:xfrm>
          </p:grpSpPr>
          <p:sp>
            <p:nvSpPr>
              <p:cNvPr id="193" name="Shape 193"/>
              <p:cNvSpPr/>
              <p:nvPr/>
            </p:nvSpPr>
            <p:spPr>
              <a:xfrm>
                <a:off x="-1" y="0"/>
                <a:ext cx="390150" cy="390149"/>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defTabSz="1300480">
                  <a:defRPr sz="2200">
                    <a:solidFill>
                      <a:srgbClr val="000000"/>
                    </a:solidFill>
                    <a:latin typeface="Arial"/>
                    <a:ea typeface="Arial"/>
                    <a:cs typeface="Arial"/>
                    <a:sym typeface="Arial"/>
                  </a:defRPr>
                </a:pPr>
                <a:endParaRPr/>
              </a:p>
            </p:txBody>
          </p:sp>
          <p:sp>
            <p:nvSpPr>
              <p:cNvPr id="194" name="Shape 194"/>
              <p:cNvSpPr/>
              <p:nvPr/>
            </p:nvSpPr>
            <p:spPr>
              <a:xfrm>
                <a:off x="125155" y="65463"/>
                <a:ext cx="139837" cy="2592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300480">
                  <a:defRPr sz="1800">
                    <a:solidFill>
                      <a:srgbClr val="000000"/>
                    </a:solidFill>
                    <a:latin typeface="Arial"/>
                    <a:ea typeface="Arial"/>
                    <a:cs typeface="Arial"/>
                    <a:sym typeface="Arial"/>
                  </a:defRPr>
                </a:lvl1pPr>
              </a:lstStyle>
              <a:p>
                <a:r>
                  <a:t>4</a:t>
                </a:r>
              </a:p>
            </p:txBody>
          </p:sp>
        </p:grpSp>
      </p:grpSp>
      <p:grpSp>
        <p:nvGrpSpPr>
          <p:cNvPr id="204" name="Group 204"/>
          <p:cNvGrpSpPr/>
          <p:nvPr/>
        </p:nvGrpSpPr>
        <p:grpSpPr>
          <a:xfrm>
            <a:off x="2020796" y="5875651"/>
            <a:ext cx="8046189" cy="420627"/>
            <a:chOff x="22733" y="0"/>
            <a:chExt cx="8046187" cy="420626"/>
          </a:xfrm>
        </p:grpSpPr>
        <p:sp>
          <p:nvSpPr>
            <p:cNvPr id="197" name="Shape 197"/>
            <p:cNvSpPr/>
            <p:nvPr/>
          </p:nvSpPr>
          <p:spPr>
            <a:xfrm flipH="1" flipV="1">
              <a:off x="22732" y="225552"/>
              <a:ext cx="1118940" cy="2"/>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200" name="Group 200"/>
            <p:cNvGrpSpPr/>
            <p:nvPr/>
          </p:nvGrpSpPr>
          <p:grpSpPr>
            <a:xfrm>
              <a:off x="888742" y="0"/>
              <a:ext cx="7180179" cy="390148"/>
              <a:chOff x="0" y="0"/>
              <a:chExt cx="7180178" cy="390147"/>
            </a:xfrm>
          </p:grpSpPr>
          <p:sp>
            <p:nvSpPr>
              <p:cNvPr id="198" name="Shape 198"/>
              <p:cNvSpPr/>
              <p:nvPr/>
            </p:nvSpPr>
            <p:spPr>
              <a:xfrm>
                <a:off x="0" y="0"/>
                <a:ext cx="7180179" cy="390148"/>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199" name="Shape 199"/>
              <p:cNvSpPr/>
              <p:nvPr/>
            </p:nvSpPr>
            <p:spPr>
              <a:xfrm>
                <a:off x="57133" y="16694"/>
                <a:ext cx="2067067"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lvl1pPr algn="l" defTabSz="1300480">
                  <a:defRPr sz="1800">
                    <a:solidFill>
                      <a:srgbClr val="000000"/>
                    </a:solidFill>
                    <a:latin typeface="Arial"/>
                    <a:ea typeface="Arial"/>
                    <a:cs typeface="Arial"/>
                    <a:sym typeface="Arial"/>
                  </a:defRPr>
                </a:lvl1pPr>
              </a:lstStyle>
              <a:p>
                <a:r>
                  <a:t>Ensemble Methods</a:t>
                </a:r>
              </a:p>
            </p:txBody>
          </p:sp>
        </p:grpSp>
        <p:grpSp>
          <p:nvGrpSpPr>
            <p:cNvPr id="203" name="Group 203" descr="10%"/>
            <p:cNvGrpSpPr/>
            <p:nvPr/>
          </p:nvGrpSpPr>
          <p:grpSpPr>
            <a:xfrm>
              <a:off x="161407" y="30477"/>
              <a:ext cx="390150" cy="390150"/>
              <a:chOff x="0" y="0"/>
              <a:chExt cx="390148" cy="390148"/>
            </a:xfrm>
          </p:grpSpPr>
          <p:sp>
            <p:nvSpPr>
              <p:cNvPr id="201" name="Shape 201"/>
              <p:cNvSpPr/>
              <p:nvPr/>
            </p:nvSpPr>
            <p:spPr>
              <a:xfrm>
                <a:off x="-1" y="-1"/>
                <a:ext cx="390150" cy="390150"/>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defTabSz="1300480">
                  <a:defRPr sz="2200">
                    <a:solidFill>
                      <a:srgbClr val="000000"/>
                    </a:solidFill>
                    <a:latin typeface="Arial"/>
                    <a:ea typeface="Arial"/>
                    <a:cs typeface="Arial"/>
                    <a:sym typeface="Arial"/>
                  </a:defRPr>
                </a:pPr>
                <a:endParaRPr/>
              </a:p>
            </p:txBody>
          </p:sp>
          <p:sp>
            <p:nvSpPr>
              <p:cNvPr id="202" name="Shape 202"/>
              <p:cNvSpPr/>
              <p:nvPr/>
            </p:nvSpPr>
            <p:spPr>
              <a:xfrm>
                <a:off x="125155" y="65463"/>
                <a:ext cx="139837" cy="2592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300480">
                  <a:defRPr sz="1800">
                    <a:solidFill>
                      <a:srgbClr val="000000"/>
                    </a:solidFill>
                    <a:latin typeface="Arial"/>
                    <a:ea typeface="Arial"/>
                    <a:cs typeface="Arial"/>
                    <a:sym typeface="Arial"/>
                  </a:defRPr>
                </a:lvl1pPr>
              </a:lstStyle>
              <a:p>
                <a:r>
                  <a:t>6</a:t>
                </a:r>
              </a:p>
            </p:txBody>
          </p:sp>
        </p:grpSp>
      </p:grpSp>
      <p:grpSp>
        <p:nvGrpSpPr>
          <p:cNvPr id="212" name="Group 212"/>
          <p:cNvGrpSpPr/>
          <p:nvPr/>
        </p:nvGrpSpPr>
        <p:grpSpPr>
          <a:xfrm>
            <a:off x="2044030" y="6809917"/>
            <a:ext cx="8005547" cy="390149"/>
            <a:chOff x="22733" y="0"/>
            <a:chExt cx="8005545" cy="390148"/>
          </a:xfrm>
        </p:grpSpPr>
        <p:sp>
          <p:nvSpPr>
            <p:cNvPr id="205" name="Shape 205"/>
            <p:cNvSpPr/>
            <p:nvPr/>
          </p:nvSpPr>
          <p:spPr>
            <a:xfrm flipH="1" flipV="1">
              <a:off x="22732" y="195073"/>
              <a:ext cx="1118940" cy="2"/>
            </a:xfrm>
            <a:prstGeom prst="line">
              <a:avLst/>
            </a:prstGeom>
            <a:no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208" name="Group 208"/>
            <p:cNvGrpSpPr/>
            <p:nvPr/>
          </p:nvGrpSpPr>
          <p:grpSpPr>
            <a:xfrm>
              <a:off x="848101" y="0"/>
              <a:ext cx="7180178" cy="390148"/>
              <a:chOff x="0" y="0"/>
              <a:chExt cx="7180177" cy="390147"/>
            </a:xfrm>
          </p:grpSpPr>
          <p:sp>
            <p:nvSpPr>
              <p:cNvPr id="206" name="Shape 206"/>
              <p:cNvSpPr/>
              <p:nvPr/>
            </p:nvSpPr>
            <p:spPr>
              <a:xfrm>
                <a:off x="0" y="-1"/>
                <a:ext cx="7180178" cy="390149"/>
              </a:xfrm>
              <a:prstGeom prst="roundRect">
                <a:avLst>
                  <a:gd name="adj" fmla="val 50000"/>
                </a:avLst>
              </a:prstGeom>
              <a:solidFill>
                <a:srgbClr val="FF9900"/>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207" name="Shape 207"/>
              <p:cNvSpPr/>
              <p:nvPr/>
            </p:nvSpPr>
            <p:spPr>
              <a:xfrm>
                <a:off x="97774" y="16695"/>
                <a:ext cx="1443998"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lvl1pPr algn="l" defTabSz="1300480">
                  <a:defRPr sz="1800" b="1">
                    <a:latin typeface="Arial"/>
                    <a:ea typeface="Arial"/>
                    <a:cs typeface="Arial"/>
                    <a:sym typeface="Arial"/>
                  </a:defRPr>
                </a:lvl1pPr>
              </a:lstStyle>
              <a:p>
                <a:r>
                  <a:t>End : Part 1 </a:t>
                </a:r>
              </a:p>
            </p:txBody>
          </p:sp>
        </p:grpSp>
        <p:grpSp>
          <p:nvGrpSpPr>
            <p:cNvPr id="211" name="Group 211" descr="10%"/>
            <p:cNvGrpSpPr/>
            <p:nvPr/>
          </p:nvGrpSpPr>
          <p:grpSpPr>
            <a:xfrm>
              <a:off x="161407" y="0"/>
              <a:ext cx="390150" cy="390149"/>
              <a:chOff x="0" y="0"/>
              <a:chExt cx="390148" cy="390148"/>
            </a:xfrm>
          </p:grpSpPr>
          <p:sp>
            <p:nvSpPr>
              <p:cNvPr id="209" name="Shape 209"/>
              <p:cNvSpPr/>
              <p:nvPr/>
            </p:nvSpPr>
            <p:spPr>
              <a:xfrm>
                <a:off x="-1" y="-1"/>
                <a:ext cx="390150" cy="390150"/>
              </a:xfrm>
              <a:prstGeom prst="ellipse">
                <a:avLst/>
              </a:prstGeom>
              <a:solidFill>
                <a:srgbClr val="551155"/>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defTabSz="1300480">
                  <a:defRPr sz="2200">
                    <a:solidFill>
                      <a:srgbClr val="000000"/>
                    </a:solidFill>
                    <a:latin typeface="Arial"/>
                    <a:ea typeface="Arial"/>
                    <a:cs typeface="Arial"/>
                    <a:sym typeface="Arial"/>
                  </a:defRPr>
                </a:pPr>
                <a:endParaRPr/>
              </a:p>
            </p:txBody>
          </p:sp>
          <p:sp>
            <p:nvSpPr>
              <p:cNvPr id="210" name="Shape 210"/>
              <p:cNvSpPr/>
              <p:nvPr/>
            </p:nvSpPr>
            <p:spPr>
              <a:xfrm>
                <a:off x="125155" y="65463"/>
                <a:ext cx="139837" cy="2592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300480">
                  <a:defRPr sz="1800" b="1">
                    <a:latin typeface="Arial"/>
                    <a:ea typeface="Arial"/>
                    <a:cs typeface="Arial"/>
                    <a:sym typeface="Arial"/>
                  </a:defRPr>
                </a:lvl1pPr>
              </a:lstStyle>
              <a:p>
                <a:r>
                  <a:t>8</a:t>
                </a:r>
              </a:p>
            </p:txBody>
          </p:sp>
        </p:grpSp>
      </p:grpSp>
      <p:grpSp>
        <p:nvGrpSpPr>
          <p:cNvPr id="220" name="Group 220"/>
          <p:cNvGrpSpPr/>
          <p:nvPr/>
        </p:nvGrpSpPr>
        <p:grpSpPr>
          <a:xfrm>
            <a:off x="2020796" y="5418923"/>
            <a:ext cx="8046189" cy="420628"/>
            <a:chOff x="22733" y="0"/>
            <a:chExt cx="8046187" cy="420626"/>
          </a:xfrm>
        </p:grpSpPr>
        <p:sp>
          <p:nvSpPr>
            <p:cNvPr id="213" name="Shape 213"/>
            <p:cNvSpPr/>
            <p:nvPr/>
          </p:nvSpPr>
          <p:spPr>
            <a:xfrm flipH="1" flipV="1">
              <a:off x="22732" y="225552"/>
              <a:ext cx="1118940" cy="2"/>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216" name="Group 216"/>
            <p:cNvGrpSpPr/>
            <p:nvPr/>
          </p:nvGrpSpPr>
          <p:grpSpPr>
            <a:xfrm>
              <a:off x="888742" y="0"/>
              <a:ext cx="7180179" cy="390148"/>
              <a:chOff x="0" y="0"/>
              <a:chExt cx="7180178" cy="390147"/>
            </a:xfrm>
          </p:grpSpPr>
          <p:sp>
            <p:nvSpPr>
              <p:cNvPr id="214" name="Shape 214"/>
              <p:cNvSpPr/>
              <p:nvPr/>
            </p:nvSpPr>
            <p:spPr>
              <a:xfrm>
                <a:off x="0" y="0"/>
                <a:ext cx="7180179" cy="390148"/>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215" name="Shape 215"/>
              <p:cNvSpPr/>
              <p:nvPr/>
            </p:nvSpPr>
            <p:spPr>
              <a:xfrm>
                <a:off x="57133" y="16694"/>
                <a:ext cx="1800181"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lvl1pPr algn="l" defTabSz="1300480">
                  <a:defRPr sz="1800">
                    <a:solidFill>
                      <a:srgbClr val="000000"/>
                    </a:solidFill>
                    <a:latin typeface="Arial"/>
                    <a:ea typeface="Arial"/>
                    <a:cs typeface="Arial"/>
                    <a:sym typeface="Arial"/>
                  </a:defRPr>
                </a:lvl1pPr>
              </a:lstStyle>
              <a:p>
                <a:r>
                  <a:t>Information Gain</a:t>
                </a:r>
              </a:p>
            </p:txBody>
          </p:sp>
        </p:grpSp>
        <p:grpSp>
          <p:nvGrpSpPr>
            <p:cNvPr id="219" name="Group 219" descr="10%"/>
            <p:cNvGrpSpPr/>
            <p:nvPr/>
          </p:nvGrpSpPr>
          <p:grpSpPr>
            <a:xfrm>
              <a:off x="161407" y="30477"/>
              <a:ext cx="390150" cy="390150"/>
              <a:chOff x="0" y="0"/>
              <a:chExt cx="390148" cy="390148"/>
            </a:xfrm>
          </p:grpSpPr>
          <p:sp>
            <p:nvSpPr>
              <p:cNvPr id="217" name="Shape 217"/>
              <p:cNvSpPr/>
              <p:nvPr/>
            </p:nvSpPr>
            <p:spPr>
              <a:xfrm>
                <a:off x="-1" y="-1"/>
                <a:ext cx="390150" cy="390150"/>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defTabSz="1300480">
                  <a:defRPr sz="2200">
                    <a:solidFill>
                      <a:srgbClr val="000000"/>
                    </a:solidFill>
                    <a:latin typeface="Arial"/>
                    <a:ea typeface="Arial"/>
                    <a:cs typeface="Arial"/>
                    <a:sym typeface="Arial"/>
                  </a:defRPr>
                </a:pPr>
                <a:endParaRPr/>
              </a:p>
            </p:txBody>
          </p:sp>
          <p:sp>
            <p:nvSpPr>
              <p:cNvPr id="218" name="Shape 218"/>
              <p:cNvSpPr/>
              <p:nvPr/>
            </p:nvSpPr>
            <p:spPr>
              <a:xfrm>
                <a:off x="125155" y="65463"/>
                <a:ext cx="139837" cy="2592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300480">
                  <a:defRPr sz="1800">
                    <a:solidFill>
                      <a:srgbClr val="000000"/>
                    </a:solidFill>
                    <a:latin typeface="Arial"/>
                    <a:ea typeface="Arial"/>
                    <a:cs typeface="Arial"/>
                    <a:sym typeface="Arial"/>
                  </a:defRPr>
                </a:lvl1pPr>
              </a:lstStyle>
              <a:p>
                <a:r>
                  <a:t>5</a:t>
                </a:r>
              </a:p>
            </p:txBody>
          </p:sp>
        </p:grpSp>
      </p:grpSp>
      <p:grpSp>
        <p:nvGrpSpPr>
          <p:cNvPr id="225" name="Group 225"/>
          <p:cNvGrpSpPr/>
          <p:nvPr/>
        </p:nvGrpSpPr>
        <p:grpSpPr>
          <a:xfrm>
            <a:off x="3150250" y="4499738"/>
            <a:ext cx="4647937" cy="390148"/>
            <a:chOff x="22733" y="0"/>
            <a:chExt cx="4647935" cy="390147"/>
          </a:xfrm>
        </p:grpSpPr>
        <p:sp>
          <p:nvSpPr>
            <p:cNvPr id="221" name="Shape 221"/>
            <p:cNvSpPr/>
            <p:nvPr/>
          </p:nvSpPr>
          <p:spPr>
            <a:xfrm flipH="1" flipV="1">
              <a:off x="22733" y="207264"/>
              <a:ext cx="331655" cy="2"/>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224" name="Group 224"/>
            <p:cNvGrpSpPr/>
            <p:nvPr/>
          </p:nvGrpSpPr>
          <p:grpSpPr>
            <a:xfrm>
              <a:off x="201499" y="0"/>
              <a:ext cx="4469170" cy="390148"/>
              <a:chOff x="0" y="0"/>
              <a:chExt cx="4469169" cy="390147"/>
            </a:xfrm>
          </p:grpSpPr>
          <p:sp>
            <p:nvSpPr>
              <p:cNvPr id="222" name="Shape 222"/>
              <p:cNvSpPr/>
              <p:nvPr/>
            </p:nvSpPr>
            <p:spPr>
              <a:xfrm>
                <a:off x="0" y="0"/>
                <a:ext cx="4469170" cy="390148"/>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223" name="Shape 223"/>
              <p:cNvSpPr/>
              <p:nvPr/>
            </p:nvSpPr>
            <p:spPr>
              <a:xfrm>
                <a:off x="57133" y="16694"/>
                <a:ext cx="2723287"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lvl1pPr algn="l" defTabSz="1300480">
                  <a:defRPr sz="1800" i="1">
                    <a:solidFill>
                      <a:srgbClr val="000000"/>
                    </a:solidFill>
                    <a:latin typeface="Arial"/>
                    <a:ea typeface="Arial"/>
                    <a:cs typeface="Arial"/>
                    <a:sym typeface="Arial"/>
                  </a:defRPr>
                </a:lvl1pPr>
              </a:lstStyle>
              <a:p>
                <a:r>
                  <a:t>Decision Tree Regression</a:t>
                </a:r>
              </a:p>
            </p:txBody>
          </p:sp>
        </p:grpSp>
      </p:grpSp>
      <p:grpSp>
        <p:nvGrpSpPr>
          <p:cNvPr id="233" name="Group 233"/>
          <p:cNvGrpSpPr/>
          <p:nvPr/>
        </p:nvGrpSpPr>
        <p:grpSpPr>
          <a:xfrm>
            <a:off x="2034223" y="6349218"/>
            <a:ext cx="8046188" cy="420627"/>
            <a:chOff x="22733" y="0"/>
            <a:chExt cx="8046187" cy="420626"/>
          </a:xfrm>
        </p:grpSpPr>
        <p:sp>
          <p:nvSpPr>
            <p:cNvPr id="226" name="Shape 226"/>
            <p:cNvSpPr/>
            <p:nvPr/>
          </p:nvSpPr>
          <p:spPr>
            <a:xfrm flipH="1" flipV="1">
              <a:off x="22732" y="225552"/>
              <a:ext cx="1118940" cy="2"/>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8767" tIns="48767" rIns="48767" bIns="48767" numCol="1" anchor="t">
              <a:noAutofit/>
            </a:bodyPr>
            <a:lstStyle/>
            <a:p>
              <a:pPr algn="l" defTabSz="1300480">
                <a:defRPr sz="2400">
                  <a:solidFill>
                    <a:srgbClr val="000000"/>
                  </a:solidFill>
                  <a:latin typeface="Calibri"/>
                  <a:ea typeface="Calibri"/>
                  <a:cs typeface="Calibri"/>
                  <a:sym typeface="Calibri"/>
                </a:defRPr>
              </a:pPr>
              <a:endParaRPr/>
            </a:p>
          </p:txBody>
        </p:sp>
        <p:grpSp>
          <p:nvGrpSpPr>
            <p:cNvPr id="229" name="Group 229"/>
            <p:cNvGrpSpPr/>
            <p:nvPr/>
          </p:nvGrpSpPr>
          <p:grpSpPr>
            <a:xfrm>
              <a:off x="888742" y="0"/>
              <a:ext cx="7180179" cy="390148"/>
              <a:chOff x="0" y="0"/>
              <a:chExt cx="7180178" cy="390147"/>
            </a:xfrm>
          </p:grpSpPr>
          <p:sp>
            <p:nvSpPr>
              <p:cNvPr id="227" name="Shape 227"/>
              <p:cNvSpPr/>
              <p:nvPr/>
            </p:nvSpPr>
            <p:spPr>
              <a:xfrm>
                <a:off x="0" y="0"/>
                <a:ext cx="7180179" cy="390148"/>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algn="l" defTabSz="1300480">
                  <a:defRPr sz="2200">
                    <a:solidFill>
                      <a:srgbClr val="000000"/>
                    </a:solidFill>
                    <a:latin typeface="Arial"/>
                    <a:ea typeface="Arial"/>
                    <a:cs typeface="Arial"/>
                    <a:sym typeface="Arial"/>
                  </a:defRPr>
                </a:pPr>
                <a:endParaRPr/>
              </a:p>
            </p:txBody>
          </p:sp>
          <p:sp>
            <p:nvSpPr>
              <p:cNvPr id="228" name="Shape 228"/>
              <p:cNvSpPr/>
              <p:nvPr/>
            </p:nvSpPr>
            <p:spPr>
              <a:xfrm>
                <a:off x="57133" y="16694"/>
                <a:ext cx="1863470" cy="356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8767" tIns="48767" rIns="48767" bIns="48767" numCol="1" anchor="ctr">
                <a:spAutoFit/>
              </a:bodyPr>
              <a:lstStyle>
                <a:lvl1pPr algn="l" defTabSz="1300480">
                  <a:defRPr sz="1800">
                    <a:solidFill>
                      <a:srgbClr val="000000"/>
                    </a:solidFill>
                    <a:latin typeface="Arial"/>
                    <a:ea typeface="Arial"/>
                    <a:cs typeface="Arial"/>
                    <a:sym typeface="Arial"/>
                  </a:defRPr>
                </a:lvl1pPr>
              </a:lstStyle>
              <a:p>
                <a:r>
                  <a:t>Random Forests </a:t>
                </a:r>
              </a:p>
            </p:txBody>
          </p:sp>
        </p:grpSp>
        <p:grpSp>
          <p:nvGrpSpPr>
            <p:cNvPr id="232" name="Group 232" descr="10%"/>
            <p:cNvGrpSpPr/>
            <p:nvPr/>
          </p:nvGrpSpPr>
          <p:grpSpPr>
            <a:xfrm>
              <a:off x="161407" y="30477"/>
              <a:ext cx="390150" cy="390150"/>
              <a:chOff x="0" y="0"/>
              <a:chExt cx="390148" cy="390148"/>
            </a:xfrm>
          </p:grpSpPr>
          <p:sp>
            <p:nvSpPr>
              <p:cNvPr id="230" name="Shape 230"/>
              <p:cNvSpPr/>
              <p:nvPr/>
            </p:nvSpPr>
            <p:spPr>
              <a:xfrm>
                <a:off x="-1" y="-1"/>
                <a:ext cx="390150" cy="390150"/>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8767" tIns="48767" rIns="48767" bIns="48767" numCol="1" anchor="ctr">
                <a:noAutofit/>
              </a:bodyPr>
              <a:lstStyle/>
              <a:p>
                <a:pPr defTabSz="1300480">
                  <a:defRPr sz="2200">
                    <a:solidFill>
                      <a:srgbClr val="000000"/>
                    </a:solidFill>
                    <a:latin typeface="Arial"/>
                    <a:ea typeface="Arial"/>
                    <a:cs typeface="Arial"/>
                    <a:sym typeface="Arial"/>
                  </a:defRPr>
                </a:pPr>
                <a:endParaRPr/>
              </a:p>
            </p:txBody>
          </p:sp>
          <p:sp>
            <p:nvSpPr>
              <p:cNvPr id="231" name="Shape 231"/>
              <p:cNvSpPr/>
              <p:nvPr/>
            </p:nvSpPr>
            <p:spPr>
              <a:xfrm>
                <a:off x="125155" y="65463"/>
                <a:ext cx="139837" cy="2592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300480">
                  <a:defRPr sz="1800">
                    <a:solidFill>
                      <a:srgbClr val="000000"/>
                    </a:solidFill>
                    <a:latin typeface="Arial"/>
                    <a:ea typeface="Arial"/>
                    <a:cs typeface="Arial"/>
                    <a:sym typeface="Arial"/>
                  </a:defRPr>
                </a:lvl1pPr>
              </a:lstStyle>
              <a:p>
                <a:r>
                  <a:t>7</a:t>
                </a:r>
              </a:p>
            </p:txBody>
          </p:sp>
        </p:gr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lvl1pPr defTabSz="845311">
              <a:defRPr sz="2859"/>
            </a:lvl1pPr>
          </a:lstStyle>
          <a:p>
            <a:r>
              <a:t>Understanding by implementing : Random Forests</a:t>
            </a:r>
          </a:p>
        </p:txBody>
      </p:sp>
      <p:sp>
        <p:nvSpPr>
          <p:cNvPr id="291" name="Shape 291"/>
          <p:cNvSpPr/>
          <p:nvPr/>
        </p:nvSpPr>
        <p:spPr>
          <a:xfrm>
            <a:off x="1060573" y="3213100"/>
            <a:ext cx="11262922" cy="1270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u="sng">
                <a:solidFill>
                  <a:srgbClr val="000000"/>
                </a:solidFill>
                <a:hlinkClick r:id="rId2"/>
              </a:defRPr>
            </a:lvl1pPr>
          </a:lstStyle>
          <a:p>
            <a:pPr>
              <a:defRPr u="none"/>
            </a:pPr>
            <a:r>
              <a:rPr u="sng" dirty="0">
                <a:hlinkClick r:id="rId2"/>
              </a:rPr>
              <a:t>http://blog.yhat.com/posts/random-forests-in-python.html</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p:nvPr>
        </p:nvSpPr>
        <p:spPr>
          <a:xfrm>
            <a:off x="5028353" y="3733800"/>
            <a:ext cx="8472861" cy="746288"/>
          </a:xfrm>
          <a:prstGeom prst="rect">
            <a:avLst/>
          </a:prstGeom>
        </p:spPr>
        <p:txBody>
          <a:bodyPr/>
          <a:lstStyle/>
          <a:p>
            <a:r>
              <a:t>Questions ?</a:t>
            </a:r>
          </a:p>
        </p:txBody>
      </p:sp>
      <p:sp>
        <p:nvSpPr>
          <p:cNvPr id="294" name="Shape 294"/>
          <p:cNvSpPr/>
          <p:nvPr/>
        </p:nvSpPr>
        <p:spPr>
          <a:xfrm>
            <a:off x="6015977" y="4533899"/>
            <a:ext cx="972846" cy="685801"/>
          </a:xfrm>
          <a:prstGeom prst="rect">
            <a:avLst/>
          </a:prstGeom>
          <a:ln w="12700">
            <a:miter lim="400000"/>
          </a:ln>
        </p:spPr>
        <p:txBody>
          <a:bodyPr wrap="none" lIns="50800" tIns="50800" rIns="50800" bIns="50800" anchor="ctr">
            <a:spAutoFit/>
          </a:bodyPr>
          <a:lstStyle/>
          <a:p>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p:cNvSpPr>
          <p:nvPr>
            <p:ph type="title"/>
          </p:nvPr>
        </p:nvSpPr>
        <p:spPr>
          <a:xfrm>
            <a:off x="4456853" y="3924300"/>
            <a:ext cx="8472861" cy="746288"/>
          </a:xfrm>
          <a:prstGeom prst="rect">
            <a:avLst/>
          </a:prstGeom>
        </p:spPr>
        <p:txBody>
          <a:bodyPr/>
          <a:lstStyle/>
          <a:p>
            <a:r>
              <a:t>THANK YOU !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xfrm>
            <a:off x="481754" y="419099"/>
            <a:ext cx="8472860" cy="746289"/>
          </a:xfrm>
          <a:prstGeom prst="rect">
            <a:avLst/>
          </a:prstGeom>
        </p:spPr>
        <p:txBody>
          <a:bodyPr/>
          <a:lstStyle/>
          <a:p>
            <a:r>
              <a:t>Intuition Behind Decision Trees</a:t>
            </a:r>
          </a:p>
        </p:txBody>
      </p:sp>
      <p:pic>
        <p:nvPicPr>
          <p:cNvPr id="238" name="Screen Shot 2016-11-17 at 7.24.12 AM.png"/>
          <p:cNvPicPr>
            <a:picLocks noChangeAspect="1"/>
          </p:cNvPicPr>
          <p:nvPr/>
        </p:nvPicPr>
        <p:blipFill>
          <a:blip r:embed="rId2">
            <a:extLst/>
          </a:blip>
          <a:stretch>
            <a:fillRect/>
          </a:stretch>
        </p:blipFill>
        <p:spPr>
          <a:xfrm>
            <a:off x="584528" y="1748887"/>
            <a:ext cx="11206652" cy="6565231"/>
          </a:xfrm>
          <a:prstGeom prst="rect">
            <a:avLst/>
          </a:prstGeom>
          <a:ln w="12700">
            <a:miter lim="400000"/>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xfrm>
            <a:off x="257571" y="153504"/>
            <a:ext cx="9649743" cy="1430154"/>
          </a:xfrm>
          <a:prstGeom prst="rect">
            <a:avLst/>
          </a:prstGeom>
        </p:spPr>
        <p:txBody>
          <a:bodyPr/>
          <a:lstStyle/>
          <a:p>
            <a:r>
              <a:rPr dirty="0"/>
              <a:t>Types Of Decision Trees </a:t>
            </a:r>
          </a:p>
        </p:txBody>
      </p:sp>
      <p:sp>
        <p:nvSpPr>
          <p:cNvPr id="241" name="Shape 241"/>
          <p:cNvSpPr/>
          <p:nvPr/>
        </p:nvSpPr>
        <p:spPr>
          <a:xfrm>
            <a:off x="6332283" y="4749799"/>
            <a:ext cx="340234" cy="254001"/>
          </a:xfrm>
          <a:prstGeom prst="rect">
            <a:avLst/>
          </a:prstGeom>
          <a:ln w="12700">
            <a:miter lim="400000"/>
          </a:ln>
        </p:spPr>
        <p:txBody>
          <a:bodyPr wrap="none" lIns="50800" tIns="50800" rIns="50800" bIns="50800" anchor="ctr">
            <a:spAutoFit/>
          </a:bodyPr>
          <a:lstStyle/>
          <a:p>
            <a:pPr>
              <a:defRPr sz="1000"/>
            </a:pPr>
            <a:endParaRPr/>
          </a:p>
        </p:txBody>
      </p:sp>
      <p:pic>
        <p:nvPicPr>
          <p:cNvPr id="242" name="image10.png"/>
          <p:cNvPicPr>
            <a:picLocks noChangeAspect="1"/>
          </p:cNvPicPr>
          <p:nvPr/>
        </p:nvPicPr>
        <p:blipFill>
          <a:blip r:embed="rId2">
            <a:extLst/>
          </a:blip>
          <a:stretch>
            <a:fillRect/>
          </a:stretch>
        </p:blipFill>
        <p:spPr>
          <a:xfrm>
            <a:off x="2162704" y="2126974"/>
            <a:ext cx="8679392" cy="6285628"/>
          </a:xfrm>
          <a:prstGeom prst="rect">
            <a:avLst/>
          </a:prstGeom>
          <a:ln w="12700">
            <a:miter lim="400000"/>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p>
            <a:r>
              <a:t>ENTROPY</a:t>
            </a:r>
          </a:p>
        </p:txBody>
      </p:sp>
      <p:sp>
        <p:nvSpPr>
          <p:cNvPr id="245" name="Shape 245"/>
          <p:cNvSpPr/>
          <p:nvPr/>
        </p:nvSpPr>
        <p:spPr>
          <a:xfrm>
            <a:off x="2033810" y="2895600"/>
            <a:ext cx="9114980" cy="1270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u="sng">
                <a:solidFill>
                  <a:srgbClr val="000000"/>
                </a:solidFill>
                <a:hlinkClick r:id="rId2"/>
              </a:defRPr>
            </a:lvl1pPr>
          </a:lstStyle>
          <a:p>
            <a:pPr>
              <a:defRPr u="none"/>
            </a:pPr>
            <a:r>
              <a:rPr u="sng">
                <a:hlinkClick r:id="rId2"/>
              </a:rPr>
              <a:t>https://engineering.purdue.edu/kak/Tutorials/DecisionTreeClassifiers.pdf</a:t>
            </a:r>
          </a:p>
        </p:txBody>
      </p:sp>
      <p:sp>
        <p:nvSpPr>
          <p:cNvPr id="246" name="Shape 246"/>
          <p:cNvSpPr/>
          <p:nvPr/>
        </p:nvSpPr>
        <p:spPr>
          <a:xfrm>
            <a:off x="498640" y="4978400"/>
            <a:ext cx="12007521"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300" u="sng">
                <a:solidFill>
                  <a:srgbClr val="000000"/>
                </a:solidFill>
                <a:hlinkClick r:id="rId3"/>
              </a:defRPr>
            </a:lvl1pPr>
          </a:lstStyle>
          <a:p>
            <a:pPr>
              <a:defRPr u="none"/>
            </a:pPr>
            <a:r>
              <a:rPr u="sng">
                <a:hlinkClick r:id="rId3"/>
              </a:rPr>
              <a:t>http://www.ke.tu-darmstadt.de/lehre/archiv/ws0809/mldm/dt.pdf</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title"/>
          </p:nvPr>
        </p:nvSpPr>
        <p:spPr>
          <a:prstGeom prst="rect">
            <a:avLst/>
          </a:prstGeom>
        </p:spPr>
        <p:txBody>
          <a:bodyPr/>
          <a:lstStyle>
            <a:lvl1pPr defTabSz="1040384">
              <a:defRPr sz="3520"/>
            </a:lvl1pPr>
          </a:lstStyle>
          <a:p>
            <a:r>
              <a:t>Decision Tree example : Playing Tennis ?</a:t>
            </a:r>
          </a:p>
        </p:txBody>
      </p:sp>
      <p:pic>
        <p:nvPicPr>
          <p:cNvPr id="249" name="Screen Shot 2016-11-17 at 7.48.34 AM.png"/>
          <p:cNvPicPr>
            <a:picLocks noChangeAspect="1"/>
          </p:cNvPicPr>
          <p:nvPr/>
        </p:nvPicPr>
        <p:blipFill>
          <a:blip r:embed="rId2">
            <a:extLst/>
          </a:blip>
          <a:stretch>
            <a:fillRect/>
          </a:stretch>
        </p:blipFill>
        <p:spPr>
          <a:xfrm>
            <a:off x="1353350" y="1666116"/>
            <a:ext cx="10298100" cy="5587484"/>
          </a:xfrm>
          <a:prstGeom prst="rect">
            <a:avLst/>
          </a:prstGeom>
          <a:ln w="12700">
            <a:miter lim="400000"/>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Screen Shot 2016-12-01 at 3.55.32 PM.png"/>
          <p:cNvPicPr>
            <a:picLocks noChangeAspect="1"/>
          </p:cNvPicPr>
          <p:nvPr/>
        </p:nvPicPr>
        <p:blipFill>
          <a:blip r:embed="rId2">
            <a:extLst/>
          </a:blip>
          <a:stretch>
            <a:fillRect/>
          </a:stretch>
        </p:blipFill>
        <p:spPr>
          <a:xfrm>
            <a:off x="1860252" y="1776610"/>
            <a:ext cx="5187467" cy="4748092"/>
          </a:xfrm>
          <a:prstGeom prst="rect">
            <a:avLst/>
          </a:prstGeom>
          <a:ln w="12700">
            <a:miter lim="400000"/>
          </a:ln>
        </p:spPr>
      </p:pic>
      <p:pic>
        <p:nvPicPr>
          <p:cNvPr id="252" name="Screen Shot 2016-12-01 at 3.57.08 PM.png"/>
          <p:cNvPicPr>
            <a:picLocks noChangeAspect="1"/>
          </p:cNvPicPr>
          <p:nvPr/>
        </p:nvPicPr>
        <p:blipFill>
          <a:blip r:embed="rId3">
            <a:extLst/>
          </a:blip>
          <a:stretch>
            <a:fillRect/>
          </a:stretch>
        </p:blipFill>
        <p:spPr>
          <a:xfrm>
            <a:off x="7971627" y="1759148"/>
            <a:ext cx="3250945" cy="5302770"/>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title"/>
          </p:nvPr>
        </p:nvSpPr>
        <p:spPr>
          <a:prstGeom prst="rect">
            <a:avLst/>
          </a:prstGeom>
        </p:spPr>
        <p:txBody>
          <a:bodyPr/>
          <a:lstStyle/>
          <a:p>
            <a:r>
              <a:t>Insight to the Decision Tree</a:t>
            </a:r>
          </a:p>
        </p:txBody>
      </p:sp>
      <p:pic>
        <p:nvPicPr>
          <p:cNvPr id="255" name="Screen Shot 2016-11-17 at 7.40.50 AM.png"/>
          <p:cNvPicPr>
            <a:picLocks noChangeAspect="1"/>
          </p:cNvPicPr>
          <p:nvPr/>
        </p:nvPicPr>
        <p:blipFill>
          <a:blip r:embed="rId2">
            <a:extLst/>
          </a:blip>
          <a:stretch>
            <a:fillRect/>
          </a:stretch>
        </p:blipFill>
        <p:spPr>
          <a:xfrm>
            <a:off x="164806" y="1672432"/>
            <a:ext cx="10544249" cy="6138099"/>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 name="Shape 257"/>
          <p:cNvSpPr>
            <a:spLocks noGrp="1"/>
          </p:cNvSpPr>
          <p:nvPr>
            <p:ph type="title"/>
          </p:nvPr>
        </p:nvSpPr>
        <p:spPr>
          <a:xfrm>
            <a:off x="405554" y="558799"/>
            <a:ext cx="11164070" cy="746289"/>
          </a:xfrm>
          <a:prstGeom prst="rect">
            <a:avLst/>
          </a:prstGeom>
        </p:spPr>
        <p:txBody>
          <a:bodyPr/>
          <a:lstStyle>
            <a:lvl1pPr defTabSz="1014374">
              <a:defRPr sz="3432"/>
            </a:lvl1pPr>
          </a:lstStyle>
          <a:p>
            <a:r>
              <a:t>How to choose a criteria to split on : Information Gain</a:t>
            </a:r>
          </a:p>
        </p:txBody>
      </p:sp>
      <p:pic>
        <p:nvPicPr>
          <p:cNvPr id="258" name="Screen Shot 2016-11-16 at 6.55.23 PM.png"/>
          <p:cNvPicPr>
            <a:picLocks noChangeAspect="1"/>
          </p:cNvPicPr>
          <p:nvPr/>
        </p:nvPicPr>
        <p:blipFill>
          <a:blip r:embed="rId2">
            <a:extLst/>
          </a:blip>
          <a:stretch>
            <a:fillRect/>
          </a:stretch>
        </p:blipFill>
        <p:spPr>
          <a:xfrm>
            <a:off x="1594118" y="1695484"/>
            <a:ext cx="9187472" cy="6672037"/>
          </a:xfrm>
          <a:prstGeom prst="rect">
            <a:avLst/>
          </a:prstGeom>
          <a:ln w="12700">
            <a:miter lim="400000"/>
          </a:ln>
        </p:spPr>
      </p:pic>
    </p:spTree>
  </p:cSld>
  <p:clrMapOvr>
    <a:masterClrMapping/>
  </p:clrMapOvr>
  <p:transition spd="slow"/>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937</TotalTime>
  <Words>391</Words>
  <Application>Microsoft Office PowerPoint</Application>
  <PresentationFormat>Custom</PresentationFormat>
  <Paragraphs>66</Paragraphs>
  <Slides>22</Slides>
  <Notes>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Helvetica</vt:lpstr>
      <vt:lpstr>Helvetica Light</vt:lpstr>
      <vt:lpstr>Helvetica Neue</vt:lpstr>
      <vt:lpstr>Gradient</vt:lpstr>
      <vt:lpstr>Supervised Classification    Decision Tree and RandomForest</vt:lpstr>
      <vt:lpstr>Course Agenda</vt:lpstr>
      <vt:lpstr>Intuition Behind Decision Trees</vt:lpstr>
      <vt:lpstr>Types Of Decision Trees </vt:lpstr>
      <vt:lpstr>ENTROPY</vt:lpstr>
      <vt:lpstr>Decision Tree example : Playing Tennis ?</vt:lpstr>
      <vt:lpstr>PowerPoint Presentation</vt:lpstr>
      <vt:lpstr>Insight to the Decision Tree</vt:lpstr>
      <vt:lpstr>How to choose a criteria to split on : Information Gain</vt:lpstr>
      <vt:lpstr>Understanding by implementing : Decision Tree- Classification</vt:lpstr>
      <vt:lpstr>Understanding by implementing : Decision Tree- Regression</vt:lpstr>
      <vt:lpstr>Overfitting</vt:lpstr>
      <vt:lpstr>General Ideas for avoiding Overfitting</vt:lpstr>
      <vt:lpstr>Advantages of using DT</vt:lpstr>
      <vt:lpstr>Disadvantages of using DT</vt:lpstr>
      <vt:lpstr>Tree Pruning</vt:lpstr>
      <vt:lpstr>Ensemble Methods</vt:lpstr>
      <vt:lpstr>General Ensemble Techniques</vt:lpstr>
      <vt:lpstr>Random Forest Algorithm </vt:lpstr>
      <vt:lpstr>Understanding by implementing : Random Forests</vt:lpstr>
      <vt:lpstr>Questions ?</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Trees and Ensemble Methods     -LKM</dc:title>
  <dc:creator>Halder, Kaushik</dc:creator>
  <cp:lastModifiedBy>Sood, Nishi</cp:lastModifiedBy>
  <cp:revision>9</cp:revision>
  <dcterms:modified xsi:type="dcterms:W3CDTF">2018-03-18T16:15:43Z</dcterms:modified>
</cp:coreProperties>
</file>